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1" r:id="rId3"/>
    <p:sldMasterId id="2147483713" r:id="rId4"/>
  </p:sldMasterIdLst>
  <p:notesMasterIdLst>
    <p:notesMasterId r:id="rId82"/>
  </p:notesMasterIdLst>
  <p:sldIdLst>
    <p:sldId id="257" r:id="rId5"/>
    <p:sldId id="258" r:id="rId6"/>
    <p:sldId id="260" r:id="rId7"/>
    <p:sldId id="351" r:id="rId8"/>
    <p:sldId id="356" r:id="rId9"/>
    <p:sldId id="350" r:id="rId10"/>
    <p:sldId id="365" r:id="rId11"/>
    <p:sldId id="374" r:id="rId12"/>
    <p:sldId id="373" r:id="rId13"/>
    <p:sldId id="372" r:id="rId14"/>
    <p:sldId id="405" r:id="rId15"/>
    <p:sldId id="395" r:id="rId16"/>
    <p:sldId id="349" r:id="rId17"/>
    <p:sldId id="378" r:id="rId18"/>
    <p:sldId id="375" r:id="rId19"/>
    <p:sldId id="377" r:id="rId20"/>
    <p:sldId id="353" r:id="rId21"/>
    <p:sldId id="379" r:id="rId22"/>
    <p:sldId id="393" r:id="rId23"/>
    <p:sldId id="337" r:id="rId24"/>
    <p:sldId id="336" r:id="rId25"/>
    <p:sldId id="307" r:id="rId26"/>
    <p:sldId id="354" r:id="rId27"/>
    <p:sldId id="402" r:id="rId28"/>
    <p:sldId id="357" r:id="rId29"/>
    <p:sldId id="387" r:id="rId30"/>
    <p:sldId id="371" r:id="rId31"/>
    <p:sldId id="397" r:id="rId32"/>
    <p:sldId id="396" r:id="rId33"/>
    <p:sldId id="400" r:id="rId34"/>
    <p:sldId id="398" r:id="rId35"/>
    <p:sldId id="399" r:id="rId36"/>
    <p:sldId id="401" r:id="rId37"/>
    <p:sldId id="352" r:id="rId38"/>
    <p:sldId id="261" r:id="rId39"/>
    <p:sldId id="403" r:id="rId40"/>
    <p:sldId id="388" r:id="rId41"/>
    <p:sldId id="262" r:id="rId42"/>
    <p:sldId id="408" r:id="rId43"/>
    <p:sldId id="412" r:id="rId44"/>
    <p:sldId id="409" r:id="rId45"/>
    <p:sldId id="407" r:id="rId46"/>
    <p:sldId id="355" r:id="rId47"/>
    <p:sldId id="413" r:id="rId48"/>
    <p:sldId id="414" r:id="rId49"/>
    <p:sldId id="404" r:id="rId50"/>
    <p:sldId id="433" r:id="rId51"/>
    <p:sldId id="406" r:id="rId52"/>
    <p:sldId id="381" r:id="rId53"/>
    <p:sldId id="362" r:id="rId54"/>
    <p:sldId id="386" r:id="rId55"/>
    <p:sldId id="389" r:id="rId56"/>
    <p:sldId id="390" r:id="rId57"/>
    <p:sldId id="415" r:id="rId58"/>
    <p:sldId id="416" r:id="rId59"/>
    <p:sldId id="417" r:id="rId60"/>
    <p:sldId id="418" r:id="rId61"/>
    <p:sldId id="419" r:id="rId62"/>
    <p:sldId id="420" r:id="rId63"/>
    <p:sldId id="391" r:id="rId64"/>
    <p:sldId id="421" r:id="rId65"/>
    <p:sldId id="422" r:id="rId66"/>
    <p:sldId id="423" r:id="rId67"/>
    <p:sldId id="392" r:id="rId68"/>
    <p:sldId id="358" r:id="rId69"/>
    <p:sldId id="425" r:id="rId70"/>
    <p:sldId id="335" r:id="rId71"/>
    <p:sldId id="431" r:id="rId72"/>
    <p:sldId id="424" r:id="rId73"/>
    <p:sldId id="432" r:id="rId74"/>
    <p:sldId id="359" r:id="rId75"/>
    <p:sldId id="273" r:id="rId76"/>
    <p:sldId id="426" r:id="rId77"/>
    <p:sldId id="345" r:id="rId78"/>
    <p:sldId id="427" r:id="rId79"/>
    <p:sldId id="428" r:id="rId80"/>
    <p:sldId id="434"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073" autoAdjust="0"/>
  </p:normalViewPr>
  <p:slideViewPr>
    <p:cSldViewPr snapToGrid="0" snapToObjects="1">
      <p:cViewPr varScale="1">
        <p:scale>
          <a:sx n="90" d="100"/>
          <a:sy n="90" d="100"/>
        </p:scale>
        <p:origin x="-3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Today’s passage will show two ways we should honor God.  </a:t>
            </a:r>
            <a:r>
              <a:rPr lang="en-US" sz="1200" u="sng" kern="1200" dirty="0" smtClean="0">
                <a:solidFill>
                  <a:schemeClr val="tx1"/>
                </a:solidFill>
                <a:effectLst/>
                <a:latin typeface="+mn-lt"/>
                <a:ea typeface="+mn-ea"/>
                <a:cs typeface="+mn-cs"/>
              </a:rPr>
              <a:t>Restatement</a:t>
            </a:r>
            <a:r>
              <a:rPr lang="en-US" sz="1200" kern="1200" dirty="0" smtClean="0">
                <a:solidFill>
                  <a:schemeClr val="tx1"/>
                </a:solidFill>
                <a:effectLst/>
                <a:latin typeface="+mn-lt"/>
                <a:ea typeface="+mn-ea"/>
                <a:cs typeface="+mn-cs"/>
              </a:rPr>
              <a:t>: Solomon tells us how to truly honor God in Ecclesiastes 5:1-7 (</a:t>
            </a:r>
            <a:r>
              <a:rPr lang="en-US" sz="1200" u="sng" kern="1200" dirty="0" smtClean="0">
                <a:solidFill>
                  <a:schemeClr val="tx1"/>
                </a:solidFill>
                <a:effectLst/>
                <a:latin typeface="+mn-lt"/>
                <a:ea typeface="+mn-ea"/>
                <a:cs typeface="+mn-cs"/>
              </a:rPr>
              <a:t>passage</a:t>
            </a:r>
            <a:r>
              <a:rPr lang="en-US" sz="1200" kern="1200" dirty="0" smtClean="0">
                <a:solidFill>
                  <a:schemeClr val="tx1"/>
                </a:solidFill>
                <a:effectLst/>
                <a:latin typeface="+mn-lt"/>
                <a:ea typeface="+mn-ea"/>
                <a:cs typeface="+mn-cs"/>
              </a:rPr>
              <a:t>).  The Book of Ecclesiastes, chapter 5, verses 1-7.  Verses 1-3 tell you to… (</a:t>
            </a:r>
            <a:r>
              <a:rPr lang="en-US" sz="1200" u="sng" kern="1200" dirty="0" smtClean="0">
                <a:solidFill>
                  <a:schemeClr val="tx1"/>
                </a:solidFill>
                <a:effectLst/>
                <a:latin typeface="+mn-lt"/>
                <a:ea typeface="+mn-ea"/>
                <a:cs typeface="+mn-cs"/>
              </a:rPr>
              <a:t>transition</a:t>
            </a:r>
            <a:r>
              <a:rPr lang="en-US" sz="1200" kern="1200" dirty="0" smtClean="0">
                <a:solidFill>
                  <a:schemeClr val="tx1"/>
                </a:solidFill>
                <a:effectLst/>
                <a:latin typeface="+mn-lt"/>
                <a:ea typeface="+mn-ea"/>
                <a:cs typeface="+mn-cs"/>
              </a:rPr>
              <a:t>)</a:t>
            </a:r>
            <a:r>
              <a:rPr lang="en-SG" dirty="0" smtClean="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need to honor God by ascribing worth to Him in a way He accepts.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smtClean="0">
                <a:cs typeface="ＭＳ Ｐゴシック" charset="0"/>
              </a:rPr>
              <a:t>Solomon gives us three tips here on proper worship.  First…</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Proper worship can best happen when we </a:t>
            </a:r>
            <a:r>
              <a:rPr lang="en-US" sz="1200" i="1" kern="1200" dirty="0" smtClean="0">
                <a:solidFill>
                  <a:schemeClr val="tx1"/>
                </a:solidFill>
                <a:effectLst/>
                <a:latin typeface="+mn-lt"/>
                <a:ea typeface="+mn-ea"/>
                <a:cs typeface="+mn-cs"/>
              </a:rPr>
              <a:t>prepare ourselves</a:t>
            </a:r>
            <a:r>
              <a:rPr lang="en-US" sz="1200" kern="1200" dirty="0" smtClean="0">
                <a:solidFill>
                  <a:schemeClr val="tx1"/>
                </a:solidFill>
                <a:effectLst/>
                <a:latin typeface="+mn-lt"/>
                <a:ea typeface="+mn-ea"/>
                <a:cs typeface="+mn-cs"/>
              </a:rPr>
              <a:t> </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“house of God” in Solomon’s day was the Jerusalem temple.  Scripture says that Solomon’s palace was right next to the temple complex.  I wonder how many times Solomon had looked out his window down at the people filing into the temple courts—and many of them doing so without the slightest bit of reverence</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But there’s no temple today and the Spirit Himself indwells us, so we must apply this concept more broadly.  It means whenever and wherever we approach God in worship</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Think of how you literally have to guard your steps at times.  When our sons were small, a regular one for us was when we went into our boys’ room!  Who knows what wooden block or car or other toy could trip us up—especially with the lights off</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So “guard your steps” has the idea of being careful, and in this case it means that we should make sure we are properly prepared to pay homage to a holy God—to watch out for what might be tripping us up and prevent us from really worshipping God</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One of my more disturbing observations is that young Christians seem to be better worshippers than older believers.  Young lambs bounce but old sheep sulk</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same was true when I was in seminary.  Once the students’ picture depicted a guy walking around campus and spotting another guy reading by the fountain.  He said to himself, “Hey!  There’s a guy reading his Bible between classes—must be a first year student!”  The whole chapel burst out laughing, and I chuckled too.  But then I began thinking, “Hey, what happened to my times of worship, praise, and Scripture reading under the trees which fed my soul those first few semesters?”</a:t>
            </a:r>
            <a:r>
              <a:rPr lang="en-SG" dirty="0" smtClean="0">
                <a:effectLst/>
              </a:rPr>
              <a:t> </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I’ve found the same true in the churches.  The older Christians do not necessarily make the best worshippers</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But why?  I think part of the problem is that after we have known the Lord a number of years and worshipped often, we can shift into autopilot at church.  Stand…sit…sing…smile…stare…sleep!</a:t>
            </a:r>
            <a:r>
              <a:rPr lang="en-SG" dirty="0" smtClean="0">
                <a:effectLst/>
              </a:rPr>
              <a:t> </a:t>
            </a:r>
          </a:p>
          <a:p>
            <a:endParaRPr lang="en-SG" dirty="0" smtClean="0">
              <a:effectLst/>
              <a:cs typeface="ＭＳ Ｐゴシック" charset="0"/>
            </a:endParaRPr>
          </a:p>
          <a:p>
            <a:r>
              <a:rPr lang="en-SG" dirty="0" smtClean="0">
                <a:effectLst/>
                <a:cs typeface="ＭＳ Ｐゴシック" charset="0"/>
              </a:rPr>
              <a:t>___________</a:t>
            </a:r>
          </a:p>
          <a:p>
            <a:endParaRPr lang="en-SG" dirty="0" smtClean="0">
              <a:effectLst/>
              <a:cs typeface="ＭＳ Ｐゴシック" charset="0"/>
            </a:endParaRPr>
          </a:p>
          <a:p>
            <a:r>
              <a:rPr lang="en-US" dirty="0" smtClean="0">
                <a:cs typeface="ＭＳ Ｐゴシック" charset="0"/>
              </a:rPr>
              <a:t>http://</a:t>
            </a:r>
            <a:r>
              <a:rPr lang="en-US" dirty="0" err="1" smtClean="0">
                <a:cs typeface="ＭＳ Ｐゴシック" charset="0"/>
              </a:rPr>
              <a:t>jmarkfox.com</a:t>
            </a:r>
            <a:r>
              <a:rPr lang="en-US" dirty="0" smtClean="0">
                <a:cs typeface="ＭＳ Ｐゴシック" charset="0"/>
              </a:rPr>
              <a:t>/tag/spiritual-lethargy/</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disgusted wife complained to the marriage counselor…</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One way is to arrive early for personal prayer.  At many churches you must arrive at least 15 minutes early to get a parking space—and this is good of us in worship too</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I’m also a fan for prayer in natural settings.  Some of my most precious times of prayer have been near the ocean, a lake, in the forest, etc.  Susan and I pray as we walk through the Botanic Gardens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Another way I find helpful to prepare myself to meet the Lord is to pray with worship music in the background.  Soft music has a way of quieting our spirits to meet with God and be ready for what He has to tell us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 little boy once attended church with his father one Sunday morning.  That night before he got into bed he kneeled at his bedside and prayed…</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Realize God is awesome and majestic and you are puny in comparison (5:2b).</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dwells in heaven in unapproachable light in impeccable holiness!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re confined to but a tiny, rotating ball among the millions of planetary creations.  How can we earthlings be so presumptuous as to barge our way mouth-first into His awesome presence? </a:t>
            </a:r>
            <a:endParaRPr lang="en-SG" sz="1200" kern="1200" dirty="0" smtClean="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We do well to have times when we listen by keeping our mouths shut.  After all, who can listen while he's babbling away?  This is God's intent in Psalm 46:10 where He says, "Be still and know that I am God."</a:t>
            </a:r>
            <a:r>
              <a:rPr lang="en-SG" dirty="0" smtClean="0">
                <a:effectLst/>
              </a:rPr>
              <a:t> </a:t>
            </a:r>
          </a:p>
          <a:p>
            <a:r>
              <a:rPr lang="en-US" sz="1200" kern="1200" dirty="0" smtClean="0">
                <a:solidFill>
                  <a:schemeClr val="tx1"/>
                </a:solidFill>
                <a:effectLst/>
                <a:latin typeface="+mn-lt"/>
                <a:ea typeface="+mn-ea"/>
                <a:cs typeface="+mn-cs"/>
              </a:rPr>
              <a:t>I've found that's a tough assignment, but one thing has helped.  Get ready for us to try this in this church.  We will project a Scripture verse up front for pre-service meditation during the prelude as a sign to take our seats and prepare to worship.  I've seen how this reminds people to remember that they have come to listen rather than speak</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What we need is more care-less worship.  Notice said "care-less" not "careless."</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 confess to you that I really struggle with keeping my mind from wandering in prayer.  I start off real well, but after ten or fifteen seconds I begin thinking about an errand I need to do, an event that happened yesterday, or whatever</a:t>
            </a:r>
            <a:r>
              <a:rPr lang="en-SG"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 you have this problem?  Let me give you a few suggestions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Obviously God is there when we attend church, and God is there when we approach Him in our own personal quiet time</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But unfortunately, we often don’t recognize His presence and sometimes we even end up in slumber land</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If we truly respect the Lord in worship, we must keep our promises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don’t mean to be disrespectful, but often we are.  We know we should </a:t>
            </a:r>
            <a:r>
              <a:rPr lang="en-US" sz="1200" b="1" kern="1200" dirty="0" smtClean="0">
                <a:solidFill>
                  <a:schemeClr val="tx1"/>
                </a:solidFill>
                <a:effectLst/>
                <a:latin typeface="+mn-lt"/>
                <a:ea typeface="+mn-ea"/>
                <a:cs typeface="+mn-cs"/>
              </a:rPr>
              <a:t>burst</a:t>
            </a:r>
            <a:r>
              <a:rPr lang="en-US" sz="1200" kern="1200" dirty="0" smtClean="0">
                <a:solidFill>
                  <a:schemeClr val="tx1"/>
                </a:solidFill>
                <a:effectLst/>
                <a:latin typeface="+mn-lt"/>
                <a:ea typeface="+mn-ea"/>
                <a:cs typeface="+mn-cs"/>
              </a:rPr>
              <a:t> forth in awe of God, but instead, our thoughts wander, we yawn, and we go through the same motions and mutter the same clichés.  </a:t>
            </a:r>
          </a:p>
          <a:p>
            <a:r>
              <a:rPr lang="en-US" sz="1200" kern="1200" dirty="0" smtClean="0">
                <a:solidFill>
                  <a:schemeClr val="tx1"/>
                </a:solidFill>
                <a:effectLst/>
                <a:latin typeface="+mn-lt"/>
                <a:ea typeface="+mn-ea"/>
                <a:cs typeface="+mn-cs"/>
              </a:rPr>
              <a:t>• Rather than awe, it's blah!</a:t>
            </a:r>
            <a:r>
              <a:rPr lang="en-SG" dirty="0" smtClean="0">
                <a:effectLst/>
              </a:rPr>
              <a:t>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That's what I think it means by a "vow."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doesn’t mean every single expression of intent, but a serious promise before God.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Notice that each affirmation is voluntary.  No one ever has to vow!  In fact…</a:t>
            </a:r>
            <a:endParaRPr lang="en-SG" sz="1200" kern="1200" dirty="0" smtClean="0">
              <a:solidFill>
                <a:schemeClr val="tx1"/>
              </a:solidFill>
              <a:effectLst/>
              <a:latin typeface="+mn-lt"/>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80C05B-6488-8C48-B02A-4808874C4ACD}" type="slidenum">
              <a:rPr lang="en-US" sz="1200">
                <a:solidFill>
                  <a:prstClr val="black"/>
                </a:solidFill>
              </a:rPr>
              <a:pPr/>
              <a:t>54</a:t>
            </a:fld>
            <a:endParaRPr lang="en-US" sz="1200">
              <a:solidFill>
                <a:prstClr val="black"/>
              </a:solidFill>
            </a:endParaRPr>
          </a:p>
        </p:txBody>
      </p:sp>
      <p:sp>
        <p:nvSpPr>
          <p:cNvPr id="279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C73A3374-8767-2D45-91C5-693D28296C8B}" type="slidenum">
              <a:rPr lang="en-US" sz="1200">
                <a:solidFill>
                  <a:prstClr val="black"/>
                </a:solidFill>
                <a:latin typeface="Times New Roman" charset="0"/>
              </a:rPr>
              <a:pPr algn="r" defTabSz="914400" fontAlgn="base">
                <a:spcBef>
                  <a:spcPct val="0"/>
                </a:spcBef>
                <a:spcAft>
                  <a:spcPct val="0"/>
                </a:spcAft>
              </a:pPr>
              <a:t>54</a:t>
            </a:fld>
            <a:endParaRPr lang="en-US" sz="1200">
              <a:solidFill>
                <a:prstClr val="black"/>
              </a:solidFill>
              <a:latin typeface="Times New Roman"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Arial" charset="0"/>
                <a:ea typeface="ＭＳ Ｐゴシック" charset="0"/>
                <a:cs typeface="ＭＳ Ｐゴシック" charset="0"/>
              </a:rPr>
              <a:t>Let us commit together…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221710-AFCB-8249-84A5-AD62C5049E8E}" type="slidenum">
              <a:rPr lang="en-US" sz="1200">
                <a:solidFill>
                  <a:prstClr val="black"/>
                </a:solidFill>
              </a:rPr>
              <a:pPr/>
              <a:t>55</a:t>
            </a:fld>
            <a:endParaRPr lang="en-US" sz="1200">
              <a:solidFill>
                <a:prstClr val="black"/>
              </a:solidFill>
            </a:endParaRPr>
          </a:p>
        </p:txBody>
      </p:sp>
      <p:sp>
        <p:nvSpPr>
          <p:cNvPr id="281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48CBA478-BAC0-6F4C-8574-376C1C084130}" type="slidenum">
              <a:rPr lang="en-US" sz="1200">
                <a:solidFill>
                  <a:prstClr val="black"/>
                </a:solidFill>
                <a:latin typeface="Times New Roman" charset="0"/>
              </a:rPr>
              <a:pPr algn="r" defTabSz="914400" fontAlgn="base">
                <a:spcBef>
                  <a:spcPct val="0"/>
                </a:spcBef>
                <a:spcAft>
                  <a:spcPct val="0"/>
                </a:spcAft>
              </a:pPr>
              <a:t>55</a:t>
            </a:fld>
            <a:endParaRPr lang="en-US" sz="1200">
              <a:solidFill>
                <a:prstClr val="black"/>
              </a:solidFill>
              <a:latin typeface="Times New Roman"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Arial" charset="0"/>
                <a:ea typeface="ＭＳ Ｐゴシック" charset="0"/>
                <a:cs typeface="ＭＳ Ｐゴシック" charset="0"/>
              </a:rPr>
              <a:t>Let us commit together…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66238C-C551-944C-939B-F3BB262EEF46}" type="slidenum">
              <a:rPr lang="en-US" sz="1200">
                <a:solidFill>
                  <a:prstClr val="black"/>
                </a:solidFill>
              </a:rPr>
              <a:pPr/>
              <a:t>56</a:t>
            </a:fld>
            <a:endParaRPr lang="en-US" sz="1200">
              <a:solidFill>
                <a:prstClr val="black"/>
              </a:solidFill>
            </a:endParaRPr>
          </a:p>
        </p:txBody>
      </p:sp>
      <p:sp>
        <p:nvSpPr>
          <p:cNvPr id="283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1700C7A8-98EC-9546-A2C8-B12D79AA5255}" type="slidenum">
              <a:rPr lang="en-US" sz="1200">
                <a:solidFill>
                  <a:prstClr val="black"/>
                </a:solidFill>
                <a:latin typeface="Times New Roman" charset="0"/>
              </a:rPr>
              <a:pPr algn="r" defTabSz="914400" fontAlgn="base">
                <a:spcBef>
                  <a:spcPct val="0"/>
                </a:spcBef>
                <a:spcAft>
                  <a:spcPct val="0"/>
                </a:spcAft>
              </a:pPr>
              <a:t>56</a:t>
            </a:fld>
            <a:endParaRPr lang="en-US" sz="1200">
              <a:solidFill>
                <a:prstClr val="black"/>
              </a:solidFill>
              <a:latin typeface="Times New Roman"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DD7C02-808C-AD49-8EBE-52311284975C}" type="slidenum">
              <a:rPr lang="en-US" sz="1200">
                <a:solidFill>
                  <a:prstClr val="black"/>
                </a:solidFill>
              </a:rPr>
              <a:pPr/>
              <a:t>57</a:t>
            </a:fld>
            <a:endParaRPr lang="en-US" sz="1200">
              <a:solidFill>
                <a:prstClr val="black"/>
              </a:solidFill>
            </a:endParaRPr>
          </a:p>
        </p:txBody>
      </p:sp>
      <p:sp>
        <p:nvSpPr>
          <p:cNvPr id="285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4DEE15C5-6964-144D-952D-0CAC1A21B667}" type="slidenum">
              <a:rPr lang="en-US" sz="1200">
                <a:solidFill>
                  <a:prstClr val="black"/>
                </a:solidFill>
                <a:latin typeface="Times New Roman" charset="0"/>
              </a:rPr>
              <a:pPr algn="r" defTabSz="914400" fontAlgn="base">
                <a:spcBef>
                  <a:spcPct val="0"/>
                </a:spcBef>
                <a:spcAft>
                  <a:spcPct val="0"/>
                </a:spcAft>
              </a:pPr>
              <a:t>57</a:t>
            </a:fld>
            <a:endParaRPr lang="en-US" sz="1200">
              <a:solidFill>
                <a:prstClr val="black"/>
              </a:solidFill>
              <a:latin typeface="Times New Roman" charset="0"/>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E25053-C3D9-9C45-B8D4-8573BFA4B149}" type="slidenum">
              <a:rPr lang="en-US" sz="1200">
                <a:solidFill>
                  <a:prstClr val="black"/>
                </a:solidFill>
              </a:rPr>
              <a:pPr/>
              <a:t>58</a:t>
            </a:fld>
            <a:endParaRPr lang="en-US" sz="1200">
              <a:solidFill>
                <a:prstClr val="black"/>
              </a:solidFill>
            </a:endParaRPr>
          </a:p>
        </p:txBody>
      </p:sp>
      <p:sp>
        <p:nvSpPr>
          <p:cNvPr id="2877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E7521979-7239-EF46-930A-0DA9FCF3DA77}" type="slidenum">
              <a:rPr lang="en-US" sz="1200">
                <a:solidFill>
                  <a:prstClr val="black"/>
                </a:solidFill>
                <a:latin typeface="Times New Roman" charset="0"/>
              </a:rPr>
              <a:pPr algn="r" defTabSz="914400" fontAlgn="base">
                <a:spcBef>
                  <a:spcPct val="0"/>
                </a:spcBef>
                <a:spcAft>
                  <a:spcPct val="0"/>
                </a:spcAft>
              </a:pPr>
              <a:t>58</a:t>
            </a:fld>
            <a:endParaRPr lang="en-US" sz="1200">
              <a:solidFill>
                <a:prstClr val="black"/>
              </a:solidFill>
              <a:latin typeface="Times New Roman" charset="0"/>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0B4DF-91BC-E84C-9759-FD7D2DC63066}" type="slidenum">
              <a:rPr lang="en-US" sz="1200">
                <a:solidFill>
                  <a:prstClr val="black"/>
                </a:solidFill>
              </a:rPr>
              <a:pPr/>
              <a:t>59</a:t>
            </a:fld>
            <a:endParaRPr lang="en-US" sz="1200">
              <a:solidFill>
                <a:prstClr val="black"/>
              </a:solidFill>
            </a:endParaRPr>
          </a:p>
        </p:txBody>
      </p:sp>
      <p:sp>
        <p:nvSpPr>
          <p:cNvPr id="289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2929C29F-D94A-9049-B038-37154D859BA1}" type="slidenum">
              <a:rPr lang="en-US" sz="1200">
                <a:solidFill>
                  <a:prstClr val="black"/>
                </a:solidFill>
                <a:latin typeface="Times New Roman" charset="0"/>
              </a:rPr>
              <a:pPr algn="r" defTabSz="914400" fontAlgn="base">
                <a:spcBef>
                  <a:spcPct val="0"/>
                </a:spcBef>
                <a:spcAft>
                  <a:spcPct val="0"/>
                </a:spcAft>
              </a:pPr>
              <a:t>59</a:t>
            </a:fld>
            <a:endParaRPr lang="en-US" sz="1200">
              <a:solidFill>
                <a:prstClr val="black"/>
              </a:solidFill>
              <a:latin typeface="Times New Roman" charset="0"/>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What are the ingredients of a true reverence for God? </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One of my seminary profs was really challenged on a vow that he made</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His name is Dr. Sunukjian.  He once told me that he really wanted to teach at DTS, but after ten years of school there and the Th.D., the Pastoral Ministries department told him that he needed a Ph.D.  He got his Ph.D. from UCLA and called the seminary.  They told him, "Great! But you need some practical experience first.  So he pursued a pastorate, but was of the conviction that if it took a unanimous vote of the elders to get him in the church, then it should take a unanimous vote to get him out!  So he made an agreement with the church not to leave until the entire board approved.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Only two years into that pastorate, he got a call from Dallas Seminary, offering him a faculty position.  This was the opportunity he'd anticipated for years, and he shared it with great excitement to the board—but they didn't think he should leave.  So he stayed.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Three more years passed, then the telephone rang.  Haddon Robinson said on the other end of the line, "Don, we really need you now to replace one of our faculty who's leaving."  Again, Sunukjian placed it before the board.  Their response?  "Pastor, we're just getting going on this building project now.  We don't want you to leave yet.  The timing's not right."  Again, he declined the seminary's offer and held to his vow.</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can't help but admire a man like that who made a promise and stuck to it, even though he never suspected that he'd be at that church seven years.  But if he broke his promise, do you think God would easily accept his worship?</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Imagine the Jew confidently offering to the priest a sacrifice for a vow at the temple, only later to be tempted to break it.  He rushes back to the priest, “Sorry, I shouldn’t have vowed that!  It was just a small goof-up.  Can you pull some strings to undo the vow?”</a:t>
            </a:r>
            <a:r>
              <a:rPr lang="en-SG" dirty="0" smtClean="0">
                <a:effectLst/>
              </a:rPr>
              <a:t> </a:t>
            </a:r>
          </a:p>
          <a:p>
            <a:endParaRPr lang="en-SG" dirty="0" smtClean="0">
              <a:effectLst/>
            </a:endParaRPr>
          </a:p>
          <a:p>
            <a:r>
              <a:rPr lang="en-US" sz="1200" kern="1200" dirty="0" smtClean="0">
                <a:solidFill>
                  <a:schemeClr val="tx1"/>
                </a:solidFill>
                <a:effectLst/>
                <a:latin typeface="+mn-lt"/>
                <a:ea typeface="+mn-ea"/>
                <a:cs typeface="+mn-cs"/>
              </a:rPr>
              <a:t>God says, “Don’t do that!  You’re not required to make the vow in the first place, but don’t make it worse by going back on the vow and reneging on your commitment!”</a:t>
            </a:r>
            <a:r>
              <a:rPr lang="en-SG" dirty="0" smtClean="0">
                <a:effectLst/>
              </a:rPr>
              <a:t> </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They sold some land and promised to give God all the money.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when that money landed in their hot little hands they had second thoughts about giving it all.  “Let’s only give a portion of it,” they agreed together.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didn’t think too highly of their broken vow.  He didn’t just destroy the works of their hands, though. He took their lives!</a:t>
            </a:r>
            <a:endParaRPr lang="en-SG" sz="1200" kern="1200" dirty="0" smtClean="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God has His ways of disciplining His children who neglect paying their pledge</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He once whittled my salary down to a $27 paycheck because I </a:t>
            </a:r>
            <a:r>
              <a:rPr lang="en-US" sz="1200" kern="1200" dirty="0" err="1" smtClean="0">
                <a:solidFill>
                  <a:schemeClr val="tx1"/>
                </a:solidFill>
                <a:effectLst/>
                <a:latin typeface="+mn-lt"/>
                <a:ea typeface="+mn-ea"/>
                <a:cs typeface="+mn-cs"/>
              </a:rPr>
              <a:t>didn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return to Him the percentage of my income that I</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d committed.  I can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live on $27 for a month</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word for “meaningless” here literally refers to a vapor</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Vapor is about how much substance there is to not seriously worshipping Him or being rash and negligent in fulfilling our vows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means to show “awe” in His presence—not “blah” in His presence</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Exalt Him, don’t exhaust Him with weary worship or wayward vows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is a subject that is as old as time itself.  Jews struggled with this question of genuine worship in Solomon’s day just as we do</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ones who first read today’s text probably had seen Solomon’s temple erected before their eyes.  They had witnessed firsthand the tons of gold, silver, ornate carvings, precisely cut massive stones, and seen the reorganized priesthood</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5033A49-3991-2C4F-86CB-123ED700C180}"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34146" name="Rectangle 1026"/>
          <p:cNvSpPr>
            <a:spLocks noGrp="1" noRot="1" noChangeAspect="1" noChangeArrowheads="1"/>
          </p:cNvSpPr>
          <p:nvPr>
            <p:ph type="sldImg"/>
          </p:nvPr>
        </p:nvSpPr>
        <p:spPr>
          <a:solidFill>
            <a:srgbClr val="FFFFFF"/>
          </a:solidFill>
          <a:ln/>
        </p:spPr>
      </p:sp>
      <p:sp>
        <p:nvSpPr>
          <p:cNvPr id="13414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Stand when I pray?</a:t>
            </a:r>
            <a:endParaRPr lang="en-SG" sz="1200" kern="1200" dirty="0" smtClean="0">
              <a:solidFill>
                <a:schemeClr val="tx1"/>
              </a:solidFill>
              <a:effectLst/>
              <a:latin typeface="+mn-lt"/>
              <a:ea typeface="+mn-ea"/>
              <a:cs typeface="+mn-cs"/>
            </a:endParaRPr>
          </a:p>
          <a:p>
            <a:r>
              <a:rPr lang="en-US" dirty="0" smtClean="0">
                <a:effectLst/>
              </a:rPr>
              <a:t>Use a prayer list?</a:t>
            </a:r>
            <a:r>
              <a:rPr lang="en-SG" dirty="0" smtClean="0">
                <a:effectLst/>
              </a:rPr>
              <a:t> </a:t>
            </a:r>
          </a:p>
          <a:p>
            <a:r>
              <a:rPr lang="en-US" sz="1200" kern="1200" dirty="0" smtClean="0">
                <a:solidFill>
                  <a:schemeClr val="tx1"/>
                </a:solidFill>
                <a:effectLst/>
                <a:latin typeface="+mn-lt"/>
                <a:ea typeface="+mn-ea"/>
                <a:cs typeface="+mn-cs"/>
              </a:rPr>
              <a:t>Pray in a different place or time with fewer distractions?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Come earlier for church?</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Listen more than I talk?</a:t>
            </a:r>
            <a:endParaRPr lang="en-SG" sz="1200" kern="1200" dirty="0" smtClean="0">
              <a:solidFill>
                <a:schemeClr val="tx1"/>
              </a:solidFill>
              <a:effectLst/>
              <a:latin typeface="+mn-lt"/>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5033A49-3991-2C4F-86CB-123ED700C180}"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34146" name="Rectangle 1026"/>
          <p:cNvSpPr>
            <a:spLocks noGrp="1" noRot="1" noChangeAspect="1" noChangeArrowheads="1"/>
          </p:cNvSpPr>
          <p:nvPr>
            <p:ph type="sldImg"/>
          </p:nvPr>
        </p:nvSpPr>
        <p:spPr>
          <a:solidFill>
            <a:srgbClr val="FFFFFF"/>
          </a:solidFill>
          <a:ln/>
        </p:spPr>
      </p:sp>
      <p:sp>
        <p:nvSpPr>
          <p:cNvPr id="13414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Husbands, you vowed to treat your wives with understanding and respect</a:t>
            </a:r>
            <a:r>
              <a:rPr lang="en-US" sz="1200" kern="1200" smtClean="0">
                <a:solidFill>
                  <a:schemeClr val="tx1"/>
                </a:solidFill>
                <a:effectLst/>
                <a:latin typeface="+mn-lt"/>
                <a:ea typeface="+mn-ea"/>
                <a:cs typeface="+mn-cs"/>
              </a:rPr>
              <a:t>.  </a:t>
            </a:r>
          </a:p>
          <a:p>
            <a:r>
              <a:rPr lang="en-US" sz="1200" kern="1200" smtClean="0">
                <a:solidFill>
                  <a:schemeClr val="tx1"/>
                </a:solidFill>
                <a:effectLst/>
                <a:latin typeface="+mn-lt"/>
                <a:ea typeface="+mn-ea"/>
                <a:cs typeface="+mn-cs"/>
              </a:rPr>
              <a:t>Did </a:t>
            </a:r>
            <a:r>
              <a:rPr lang="en-US" sz="1200" kern="1200" dirty="0" smtClean="0">
                <a:solidFill>
                  <a:schemeClr val="tx1"/>
                </a:solidFill>
                <a:effectLst/>
                <a:latin typeface="+mn-lt"/>
                <a:ea typeface="+mn-ea"/>
                <a:cs typeface="+mn-cs"/>
              </a:rPr>
              <a:t>you know that 1 Peter 3:7 says that if you don’t, then your own prayers will be hindered?  I assume your worship too!</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you kept the worship, prayer, or Bible reading vows you have made to Him?  These can be renewed, you know.</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other broken promises may be hindering you from genuine worship</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And yet in that very generation, worship degenerated.  People came to the temple and uttered their pious words without thinking. Even across the Kidron Valley was Solomon built a palace and pagan altar for his pagan wife, Pharaoh’s daughter.  False worship was right across from where the temple stood!</a:t>
            </a:r>
            <a:r>
              <a:rPr lang="en-SG" dirty="0" smtClean="0">
                <a:effectLst/>
              </a:rPr>
              <a:t> </a:t>
            </a:r>
          </a:p>
          <a:p>
            <a:endParaRPr lang="en-SG" b="1" dirty="0" smtClean="0">
              <a:effectLst/>
              <a:latin typeface="Times" charset="0"/>
              <a:ea typeface="ＭＳ Ｐゴシック" charset="0"/>
              <a:cs typeface="ＭＳ Ｐゴシック" charset="0"/>
            </a:endParaRPr>
          </a:p>
          <a:p>
            <a:r>
              <a:rPr lang="en-SG" b="1" dirty="0" smtClean="0">
                <a:effectLst/>
                <a:latin typeface="Times" charset="0"/>
                <a:ea typeface="ＭＳ Ｐゴシック" charset="0"/>
                <a:cs typeface="ＭＳ Ｐゴシック" charset="0"/>
              </a:rPr>
              <a:t>____________</a:t>
            </a:r>
          </a:p>
          <a:p>
            <a:endParaRPr lang="en-SG" b="1" dirty="0" smtClean="0">
              <a:effectLst/>
              <a:latin typeface="Times" charset="0"/>
              <a:ea typeface="ＭＳ Ｐゴシック" charset="0"/>
              <a:cs typeface="ＭＳ Ｐゴシック" charset="0"/>
            </a:endParaRPr>
          </a:p>
          <a:p>
            <a:r>
              <a:rPr lang="en-US" b="1" dirty="0" smtClean="0">
                <a:latin typeface="Times" charset="0"/>
                <a:ea typeface="ＭＳ Ｐゴシック" charset="0"/>
                <a:cs typeface="ＭＳ Ｐゴシック" charset="0"/>
              </a:rPr>
              <a:t>Why</a:t>
            </a:r>
            <a:r>
              <a:rPr lang="en-US" b="1" dirty="0">
                <a:latin typeface="Times" charset="0"/>
                <a:ea typeface="ＭＳ Ｐゴシック" charset="0"/>
                <a:cs typeface="ＭＳ Ｐゴシック" charset="0"/>
              </a:rPr>
              <a:t>?  Along with </a:t>
            </a:r>
            <a:r>
              <a:rPr lang="en-US" b="1" dirty="0" smtClean="0">
                <a:latin typeface="Times" charset="0"/>
                <a:ea typeface="ＭＳ Ｐゴシック" charset="0"/>
                <a:cs typeface="ＭＳ Ｐゴシック" charset="0"/>
              </a:rPr>
              <a:t>Solomon</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many foreign treaties he had also acquired many foreign wives from the country with which he made the treaty.  The new wives moved into Jerusalem bringing with them their idolatrous religious practices. </a:t>
            </a:r>
          </a:p>
          <a:p>
            <a:r>
              <a:rPr lang="en-US" b="1" dirty="0">
                <a:latin typeface="Times" charset="0"/>
                <a:ea typeface="ＭＳ Ｐゴシック" charset="0"/>
                <a:cs typeface="ＭＳ Ｐゴシック" charset="0"/>
              </a:rPr>
              <a:t>////	On that site of </a:t>
            </a:r>
            <a:r>
              <a:rPr lang="en-US" b="1" dirty="0" smtClean="0">
                <a:latin typeface="Times" charset="0"/>
                <a:ea typeface="ＭＳ Ｐゴシック" charset="0"/>
                <a:cs typeface="ＭＳ Ｐゴシック" charset="0"/>
              </a:rPr>
              <a:t>today</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Temple Mount…after SOLOMON had completed the first Temple to the God of Israel – </a:t>
            </a:r>
            <a:r>
              <a:rPr lang="en-US" altLang="ja-JP" b="1" dirty="0" smtClean="0">
                <a:latin typeface="Times" charset="0"/>
                <a:ea typeface="ＭＳ Ｐゴシック" charset="0"/>
                <a:cs typeface="ＭＳ Ｐゴシック" charset="0"/>
              </a:rPr>
              <a:t>and </a:t>
            </a:r>
            <a:r>
              <a:rPr lang="en-US" altLang="ja-JP" b="1" dirty="0">
                <a:latin typeface="Times" charset="0"/>
                <a:ea typeface="ＭＳ Ｐゴシック" charset="0"/>
                <a:cs typeface="ＭＳ Ｐゴシック" charset="0"/>
              </a:rPr>
              <a:t>worshiped there - he later could be seen… </a:t>
            </a:r>
          </a:p>
          <a:p>
            <a:r>
              <a:rPr lang="en-US" b="1" dirty="0">
                <a:latin typeface="Times" charset="0"/>
                <a:ea typeface="ＭＳ Ｐゴシック" charset="0"/>
                <a:cs typeface="ＭＳ Ｐゴシック" charset="0"/>
              </a:rPr>
              <a:t>////	…over on The Mount of Olives across the </a:t>
            </a:r>
            <a:r>
              <a:rPr lang="en-US" b="1" dirty="0" err="1">
                <a:latin typeface="Times" charset="0"/>
                <a:ea typeface="ＭＳ Ｐゴシック" charset="0"/>
                <a:cs typeface="ＭＳ Ｐゴシック" charset="0"/>
              </a:rPr>
              <a:t>Kidron</a:t>
            </a:r>
            <a:r>
              <a:rPr lang="en-US" b="1" dirty="0">
                <a:latin typeface="Times" charset="0"/>
                <a:ea typeface="ＭＳ Ｐゴシック" charset="0"/>
                <a:cs typeface="ＭＳ Ｐゴシック" charset="0"/>
              </a:rPr>
              <a:t> Valley from his newly built temple…</a:t>
            </a:r>
          </a:p>
          <a:p>
            <a:r>
              <a:rPr lang="en-US" b="1" dirty="0">
                <a:latin typeface="Times" charset="0"/>
                <a:ea typeface="ＭＳ Ｐゴシック" charset="0"/>
                <a:cs typeface="ＭＳ Ｐゴシック" charset="0"/>
              </a:rPr>
              <a:t>////	worshipping the pagan gods brought into town by those foreign wives.</a:t>
            </a:r>
          </a:p>
          <a:p>
            <a:r>
              <a:rPr lang="en-US" b="1" dirty="0">
                <a:latin typeface="Times" charset="0"/>
                <a:ea typeface="ＭＳ Ｐゴシック" charset="0"/>
                <a:cs typeface="ＭＳ Ｐゴシック" charset="0"/>
              </a:rPr>
              <a:t>////	So…once again…idol worship entered the day to day life of ancient Israel, foreshadowing other great national 	problems to come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A445E6-BBF0-C849-81A7-0F8BB570292D}"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Near the end of his life, Solomon wrote the book of Ecclesiastes—so it gives the last words we have from him.  Today we’ll look at Solomon’s advice on honoring God as he saw his own failures in this area and that of his people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4266025653"/>
      </p:ext>
    </p:extLst>
  </p:cSld>
  <p:clrMapOvr>
    <a:masterClrMapping/>
  </p:clrMapOvr>
  <p:transition xmlns:p14="http://schemas.microsoft.com/office/powerpoint/2010/mai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9775467"/>
      </p:ext>
    </p:extLst>
  </p:cSld>
  <p:clrMapOvr>
    <a:masterClrMapping/>
  </p:clrMapOvr>
  <p:transition xmlns:p14="http://schemas.microsoft.com/office/powerpoint/2010/mai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3778733339"/>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979093809"/>
      </p:ext>
    </p:extLst>
  </p:cSld>
  <p:clrMapOvr>
    <a:masterClrMapping/>
  </p:clrMapOvr>
  <p:transition xmlns:p14="http://schemas.microsoft.com/office/powerpoint/2010/mai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239387101"/>
      </p:ext>
    </p:extLst>
  </p:cSld>
  <p:clrMapOvr>
    <a:masterClrMapping/>
  </p:clrMapOvr>
  <p:transition xmlns:p14="http://schemas.microsoft.com/office/powerpoint/2010/mai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3109302301"/>
      </p:ext>
    </p:extLst>
  </p:cSld>
  <p:clrMapOvr>
    <a:masterClrMapping/>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050106"/>
      </p:ext>
    </p:extLst>
  </p:cSld>
  <p:clrMapOvr>
    <a:masterClrMapping/>
  </p:clrMapOvr>
  <p:transition xmlns:p14="http://schemas.microsoft.com/office/powerpoint/2010/mai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034577470"/>
      </p:ext>
    </p:extLst>
  </p:cSld>
  <p:clrMapOvr>
    <a:masterClrMapping/>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033459870"/>
      </p:ext>
    </p:extLst>
  </p:cSld>
  <p:clrMapOvr>
    <a:masterClrMapping/>
  </p:clrMapOvr>
  <p:transition xmlns:p14="http://schemas.microsoft.com/office/powerpoint/2010/mai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045023389"/>
      </p:ext>
    </p:extLst>
  </p:cSld>
  <p:clrMapOvr>
    <a:masterClrMapping/>
  </p:clrMapOvr>
  <p:transition xmlns:p14="http://schemas.microsoft.com/office/powerpoint/2010/mai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586026310"/>
      </p:ext>
    </p:extLst>
  </p:cSld>
  <p:clrMapOvr>
    <a:masterClrMapping/>
  </p:clrMapOvr>
  <p:transition xmlns:p14="http://schemas.microsoft.com/office/powerpoint/2010/mai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E1D45-AD7E-6942-ADE2-8510BCF18A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007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D33D18-88D4-AE40-B181-D76BF95C3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55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981E74-8A6B-F841-9320-F6F12CB981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206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8BD682-744D-6A44-BF09-FC942E2475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079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6A2AD4-DCFC-B744-9065-40C8AB09E9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62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DEA437-6019-D148-B6D3-C83E55A7C4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770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A9B5408-D9D8-D645-9100-3E393B65D7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473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5D25E-2762-7C4A-A99B-3523C1869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108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C66634-AE93-9C4D-8F4F-B65AE5F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600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890B0C-60D6-3942-AD78-DBD796C65D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8972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028220-F673-CF46-AE0A-F6BA68A645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24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900" b="1" smtClean="0">
                <a:solidFill>
                  <a:srgbClr val="FFFFFF"/>
                </a:solidFill>
                <a:latin typeface="Arial" charset="0"/>
              </a:rPr>
              <a:t>© </a:t>
            </a:r>
            <a:r>
              <a:rPr lang="en-US" sz="1000" b="1" smtClean="0">
                <a:solidFill>
                  <a:srgbClr val="FFFFFF"/>
                </a:solidFill>
                <a:latin typeface="Arial" charset="0"/>
              </a:rPr>
              <a:t>2006 </a:t>
            </a:r>
            <a:r>
              <a:rPr lang="en-US" sz="900" b="1" smtClean="0">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9.65.03d.</a:t>
            </a:r>
          </a:p>
        </p:txBody>
      </p:sp>
    </p:spTree>
    <p:extLst>
      <p:ext uri="{BB962C8B-B14F-4D97-AF65-F5344CB8AC3E}">
        <p14:creationId xmlns:p14="http://schemas.microsoft.com/office/powerpoint/2010/main" val="2103329703"/>
      </p:ext>
    </p:extLst>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D91EB972-7EEF-E748-AEDD-51425A173133}"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45955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41.png"/><Relationship Id="rId1" Type="http://schemas.openxmlformats.org/officeDocument/2006/relationships/themeOverride" Target="../theme/themeOverride2.xml"/><Relationship Id="rId2"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themeOverride" Target="../theme/themeOverride3.xml"/><Relationship Id="rId2"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4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5.xml"/><Relationship Id="rId3" Type="http://schemas.openxmlformats.org/officeDocument/2006/relationships/image" Target="../media/image5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6.xml"/><Relationship Id="rId3" Type="http://schemas.openxmlformats.org/officeDocument/2006/relationships/image" Target="../media/image5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8.xml"/><Relationship Id="rId3" Type="http://schemas.openxmlformats.org/officeDocument/2006/relationships/image" Target="../media/image5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9.xml"/><Relationship Id="rId3" Type="http://schemas.openxmlformats.org/officeDocument/2006/relationships/image" Target="../media/image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1" Type="http://schemas.openxmlformats.org/officeDocument/2006/relationships/slideLayout" Target="../slideLayouts/slideLayout3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58" y="-52740"/>
            <a:ext cx="9339140" cy="6145566"/>
          </a:xfrm>
          <a:prstGeom prst="rect">
            <a:avLst/>
          </a:prstGeom>
        </p:spPr>
      </p:pic>
      <p:sp>
        <p:nvSpPr>
          <p:cNvPr id="8" name="Rectangle 2"/>
          <p:cNvSpPr txBox="1">
            <a:spLocks noChangeArrowheads="1"/>
          </p:cNvSpPr>
          <p:nvPr/>
        </p:nvSpPr>
        <p:spPr bwMode="auto">
          <a:xfrm>
            <a:off x="-26844" y="481707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dirty="0" smtClean="0">
                <a:solidFill>
                  <a:srgbClr val="FFFFFF"/>
                </a:solidFill>
                <a:effectLst>
                  <a:glow rad="127000">
                    <a:srgbClr val="000000"/>
                  </a:glow>
                </a:effectLst>
                <a:latin typeface="Arial" charset="0"/>
                <a:ea typeface="ＭＳ Ｐゴシック" charset="0"/>
                <a:cs typeface="ＭＳ Ｐゴシック" charset="0"/>
              </a:rPr>
              <a:t>Ecclesiastes 5:1-7</a:t>
            </a:r>
            <a:endParaRPr lang="en-US" sz="4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en-US" sz="8000" b="1" dirty="0" smtClean="0">
                <a:effectLst>
                  <a:glow rad="127000">
                    <a:schemeClr val="tx1"/>
                  </a:glow>
                </a:effectLst>
                <a:latin typeface="Arial" charset="0"/>
                <a:ea typeface="ＭＳ Ｐゴシック" charset="0"/>
                <a:cs typeface="ＭＳ Ｐゴシック" charset="0"/>
              </a:rPr>
              <a:t>How to Honor God</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228"/>
            <a:ext cx="9144000" cy="6085230"/>
          </a:xfrm>
          <a:prstGeom prst="rect">
            <a:avLst/>
          </a:prstGeom>
        </p:spPr>
      </p:pic>
      <p:sp>
        <p:nvSpPr>
          <p:cNvPr id="900098" name="Rectangle 2"/>
          <p:cNvSpPr>
            <a:spLocks noGrp="1" noChangeArrowheads="1"/>
          </p:cNvSpPr>
          <p:nvPr>
            <p:ph type="ctrTitle"/>
          </p:nvPr>
        </p:nvSpPr>
        <p:spPr>
          <a:xfrm>
            <a:off x="0" y="5987636"/>
            <a:ext cx="9144000" cy="84360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can we </a:t>
            </a:r>
            <a:r>
              <a:rPr lang="en-US" sz="5400" b="1" dirty="0" smtClean="0">
                <a:solidFill>
                  <a:srgbClr val="FFFF00"/>
                </a:solidFill>
                <a:effectLst>
                  <a:glow rad="127000">
                    <a:schemeClr val="tx1"/>
                  </a:glow>
                </a:effectLst>
                <a:latin typeface="Arial" charset="0"/>
                <a:ea typeface="ＭＳ Ｐゴシック" charset="0"/>
                <a:cs typeface="ＭＳ Ｐゴシック" charset="0"/>
              </a:rPr>
              <a:t>honor</a:t>
            </a:r>
            <a:r>
              <a:rPr lang="en-US" sz="5400" b="1" dirty="0" smtClean="0">
                <a:effectLst>
                  <a:glow rad="127000">
                    <a:schemeClr val="tx1"/>
                  </a:glow>
                </a:effectLst>
                <a:latin typeface="Arial" charset="0"/>
                <a:ea typeface="ＭＳ Ｐゴシック" charset="0"/>
                <a:cs typeface="ＭＳ Ｐゴシック" charset="0"/>
              </a:rPr>
              <a:t> God?</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430888" y="2173111"/>
            <a:ext cx="4614333" cy="26105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smtClean="0">
                <a:effectLst>
                  <a:glow rad="127000">
                    <a:schemeClr val="tx1"/>
                  </a:glow>
                </a:effectLst>
                <a:latin typeface="Arial" charset="0"/>
                <a:ea typeface="ＭＳ Ｐゴシック" charset="0"/>
                <a:cs typeface="ＭＳ Ｐゴシック" charset="0"/>
              </a:rPr>
              <a:t>Two ways in Ecclesiastes 5:1-7</a:t>
            </a:r>
            <a:endParaRPr lang="en-US" sz="54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862401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23913"/>
            <a:ext cx="6084888" cy="60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1655"/>
            <a:ext cx="8876815" cy="2232248"/>
          </a:xfrm>
          <a:effectLst>
            <a:outerShdw blurRad="63500" dist="35921" dir="2700000" algn="ctr" rotWithShape="0">
              <a:schemeClr val="tx2">
                <a:alpha val="74998"/>
              </a:schemeClr>
            </a:outerShdw>
          </a:effectLst>
          <a:extLst/>
        </p:spPr>
        <p:txBody>
          <a:bodyPr/>
          <a:lstStyle/>
          <a:p>
            <a:pPr algn="r">
              <a:defRPr/>
            </a:pPr>
            <a:r>
              <a:rPr lang="en-US" sz="5400" b="1" dirty="0" smtClean="0">
                <a:effectLst>
                  <a:glow rad="127000">
                    <a:schemeClr val="tx1"/>
                  </a:glow>
                </a:effectLst>
                <a:latin typeface="Arial" charset="0"/>
                <a:ea typeface="ＭＳ Ｐゴシック" charset="0"/>
                <a:cs typeface="ＭＳ Ｐゴシック" charset="0"/>
              </a:rPr>
              <a:t>I</a:t>
            </a:r>
            <a:r>
              <a:rPr lang="en-US" sz="5400" b="1" dirty="0">
                <a:effectLst>
                  <a:glow rad="127000">
                    <a:schemeClr val="tx1"/>
                  </a:glow>
                </a:effectLst>
                <a:latin typeface="Arial" charset="0"/>
                <a:ea typeface="ＭＳ Ｐゴシック" charset="0"/>
                <a:cs typeface="ＭＳ Ｐゴシック" charset="0"/>
              </a:rPr>
              <a:t>. </a:t>
            </a:r>
            <a:r>
              <a:rPr lang="en-US" sz="5400" b="1" dirty="0" smtClean="0">
                <a:effectLst>
                  <a:glow rad="127000">
                    <a:schemeClr val="tx1"/>
                  </a:glow>
                </a:effectLst>
                <a:latin typeface="Arial" charset="0"/>
                <a:ea typeface="ＭＳ Ｐゴシック" charset="0"/>
                <a:cs typeface="ＭＳ Ｐゴシック" charset="0"/>
              </a:rPr>
              <a:t>Honor God in your  </a:t>
            </a:r>
            <a:r>
              <a:rPr lang="en-US" sz="5400" b="1" dirty="0" smtClean="0">
                <a:solidFill>
                  <a:srgbClr val="FFFF00"/>
                </a:solidFill>
                <a:effectLst>
                  <a:glow rad="127000">
                    <a:schemeClr val="tx1"/>
                  </a:glow>
                </a:effectLst>
                <a:latin typeface="Arial" charset="0"/>
                <a:ea typeface="ＭＳ Ｐゴシック" charset="0"/>
                <a:cs typeface="ＭＳ Ｐゴシック" charset="0"/>
              </a:rPr>
              <a:t>worship</a:t>
            </a:r>
            <a:r>
              <a:rPr lang="en-US" sz="5400" b="1" dirty="0" smtClean="0">
                <a:effectLst>
                  <a:glow rad="127000">
                    <a:schemeClr val="tx1"/>
                  </a:glow>
                </a:effectLst>
                <a:latin typeface="Arial" charset="0"/>
                <a:ea typeface="ＭＳ Ｐゴシック" charset="0"/>
                <a:cs typeface="ＭＳ Ｐゴシック" charset="0"/>
              </a:rPr>
              <a:t> (1-3)</a:t>
            </a:r>
            <a:r>
              <a:rPr lang="en-US" sz="54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072202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06191"/>
            <a:ext cx="9144000" cy="1555750"/>
          </a:xfrm>
          <a:effectLst>
            <a:outerShdw blurRad="63500" dist="35921" dir="2700000" algn="ctr" rotWithShape="0">
              <a:schemeClr val="tx2">
                <a:alpha val="74998"/>
              </a:schemeClr>
            </a:outerShdw>
          </a:effectLst>
          <a:extLst/>
        </p:spPr>
        <p:txBody>
          <a:bodyPr/>
          <a:lstStyle/>
          <a:p>
            <a:pPr>
              <a:defRPr/>
            </a:pPr>
            <a:r>
              <a:rPr lang="en-US" sz="6000" b="1" i="1" dirty="0" smtClean="0">
                <a:effectLst>
                  <a:glow rad="876300">
                    <a:schemeClr val="tx1"/>
                  </a:glow>
                </a:effectLst>
                <a:latin typeface="Arial" charset="0"/>
                <a:ea typeface="ＭＳ Ｐゴシック" charset="0"/>
                <a:cs typeface="ＭＳ Ｐゴシック" charset="0"/>
              </a:rPr>
              <a:t>How to honor </a:t>
            </a:r>
            <a:r>
              <a:rPr lang="en-US" sz="6000" b="1" i="1" dirty="0">
                <a:effectLst>
                  <a:glow rad="876300">
                    <a:schemeClr val="tx1"/>
                  </a:glow>
                </a:effectLst>
                <a:latin typeface="Arial" charset="0"/>
                <a:ea typeface="ＭＳ Ｐゴシック" charset="0"/>
                <a:cs typeface="ＭＳ Ｐゴシック" charset="0"/>
              </a:rPr>
              <a:t>God in worship </a:t>
            </a:r>
          </a:p>
        </p:txBody>
      </p:sp>
      <p:sp>
        <p:nvSpPr>
          <p:cNvPr id="4" name="Rectangle 2"/>
          <p:cNvSpPr txBox="1">
            <a:spLocks noChangeArrowheads="1"/>
          </p:cNvSpPr>
          <p:nvPr/>
        </p:nvSpPr>
        <p:spPr bwMode="auto">
          <a:xfrm>
            <a:off x="295322" y="890472"/>
            <a:ext cx="2739849" cy="318556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spc="-100" dirty="0" smtClean="0">
                <a:solidFill>
                  <a:srgbClr val="000090"/>
                </a:solidFill>
                <a:ea typeface="ＭＳ Ｐゴシック" charset="0"/>
              </a:rPr>
              <a:t>Prepare yourself</a:t>
            </a:r>
            <a:endParaRPr lang="en-US" sz="4000" b="1" spc="-100" dirty="0">
              <a:solidFill>
                <a:srgbClr val="000090"/>
              </a:solidFill>
              <a:ea typeface="ＭＳ Ｐゴシック" charset="0"/>
            </a:endParaRPr>
          </a:p>
        </p:txBody>
      </p:sp>
      <p:sp>
        <p:nvSpPr>
          <p:cNvPr id="5" name="Rectangle 2"/>
          <p:cNvSpPr txBox="1">
            <a:spLocks noChangeArrowheads="1"/>
          </p:cNvSpPr>
          <p:nvPr/>
        </p:nvSpPr>
        <p:spPr bwMode="auto">
          <a:xfrm>
            <a:off x="3236503" y="890472"/>
            <a:ext cx="2739849" cy="318556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spc="-100" dirty="0" smtClean="0">
                <a:solidFill>
                  <a:srgbClr val="000090"/>
                </a:solidFill>
                <a:ea typeface="ＭＳ Ｐゴシック" charset="0"/>
              </a:rPr>
              <a:t>Listen to God</a:t>
            </a:r>
            <a:endParaRPr lang="en-US" sz="4000" b="1" spc="-100" dirty="0">
              <a:solidFill>
                <a:srgbClr val="000090"/>
              </a:solidFill>
              <a:ea typeface="ＭＳ Ｐゴシック" charset="0"/>
            </a:endParaRPr>
          </a:p>
        </p:txBody>
      </p:sp>
      <p:sp>
        <p:nvSpPr>
          <p:cNvPr id="6" name="Rectangle 2"/>
          <p:cNvSpPr txBox="1">
            <a:spLocks noChangeArrowheads="1"/>
          </p:cNvSpPr>
          <p:nvPr/>
        </p:nvSpPr>
        <p:spPr bwMode="auto">
          <a:xfrm>
            <a:off x="6192453" y="890472"/>
            <a:ext cx="2739849" cy="318556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spc="-100" dirty="0" smtClean="0">
                <a:solidFill>
                  <a:srgbClr val="000090"/>
                </a:solidFill>
                <a:ea typeface="ＭＳ Ｐゴシック" charset="0"/>
              </a:rPr>
              <a:t>Set aside cares</a:t>
            </a:r>
            <a:endParaRPr lang="en-US" sz="4000" b="1" spc="-100" dirty="0">
              <a:solidFill>
                <a:srgbClr val="000090"/>
              </a:solidFill>
              <a:ea typeface="ＭＳ Ｐゴシック" charset="0"/>
            </a:endParaRPr>
          </a:p>
        </p:txBody>
      </p:sp>
    </p:spTree>
    <p:extLst>
      <p:ext uri="{BB962C8B-B14F-4D97-AF65-F5344CB8AC3E}">
        <p14:creationId xmlns:p14="http://schemas.microsoft.com/office/powerpoint/2010/main" val="1239787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06191"/>
            <a:ext cx="9144000" cy="1555750"/>
          </a:xfrm>
          <a:effectLst>
            <a:outerShdw blurRad="63500" dist="35921" dir="2700000" algn="ctr" rotWithShape="0">
              <a:schemeClr val="tx2">
                <a:alpha val="74998"/>
              </a:schemeClr>
            </a:outerShdw>
          </a:effectLst>
          <a:extLst/>
        </p:spPr>
        <p:txBody>
          <a:bodyPr/>
          <a:lstStyle/>
          <a:p>
            <a:pPr>
              <a:defRPr/>
            </a:pPr>
            <a:r>
              <a:rPr lang="en-US" sz="6000" b="1" i="1" dirty="0" smtClean="0">
                <a:effectLst>
                  <a:glow rad="876300">
                    <a:schemeClr val="tx1"/>
                  </a:glow>
                </a:effectLst>
                <a:latin typeface="Arial" charset="0"/>
                <a:ea typeface="ＭＳ Ｐゴシック" charset="0"/>
                <a:cs typeface="ＭＳ Ｐゴシック" charset="0"/>
              </a:rPr>
              <a:t>How to honor </a:t>
            </a:r>
            <a:r>
              <a:rPr lang="en-US" sz="6000" b="1" i="1" dirty="0">
                <a:effectLst>
                  <a:glow rad="876300">
                    <a:schemeClr val="tx1"/>
                  </a:glow>
                </a:effectLst>
                <a:latin typeface="Arial" charset="0"/>
                <a:ea typeface="ＭＳ Ｐゴシック" charset="0"/>
                <a:cs typeface="ＭＳ Ｐゴシック" charset="0"/>
              </a:rPr>
              <a:t>God in worship </a:t>
            </a:r>
          </a:p>
        </p:txBody>
      </p:sp>
      <p:sp>
        <p:nvSpPr>
          <p:cNvPr id="5" name="Rectangle 2"/>
          <p:cNvSpPr txBox="1">
            <a:spLocks noChangeArrowheads="1"/>
          </p:cNvSpPr>
          <p:nvPr/>
        </p:nvSpPr>
        <p:spPr bwMode="auto">
          <a:xfrm>
            <a:off x="295322" y="890472"/>
            <a:ext cx="2739849" cy="318556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spc="-100" dirty="0" smtClean="0">
                <a:solidFill>
                  <a:srgbClr val="000090"/>
                </a:solidFill>
                <a:ea typeface="ＭＳ Ｐゴシック" charset="0"/>
              </a:rPr>
              <a:t>Prepare yourself</a:t>
            </a:r>
            <a:endParaRPr lang="en-US" sz="4000" b="1" spc="-100" dirty="0">
              <a:solidFill>
                <a:srgbClr val="000090"/>
              </a:solidFill>
              <a:ea typeface="ＭＳ Ｐゴシック" charset="0"/>
            </a:endParaRPr>
          </a:p>
        </p:txBody>
      </p:sp>
    </p:spTree>
    <p:extLst>
      <p:ext uri="{BB962C8B-B14F-4D97-AF65-F5344CB8AC3E}">
        <p14:creationId xmlns:p14="http://schemas.microsoft.com/office/powerpoint/2010/main" val="27963770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4000" b="1" dirty="0" smtClean="0"/>
              <a:t>"Guard </a:t>
            </a:r>
            <a:r>
              <a:rPr lang="en-US" sz="4000" b="1" dirty="0"/>
              <a:t>your steps when you go to the house of </a:t>
            </a:r>
            <a:r>
              <a:rPr lang="en-US" sz="4000" b="1" dirty="0" smtClean="0"/>
              <a:t>God</a:t>
            </a:r>
            <a:r>
              <a:rPr lang="en-US" sz="4000" b="1" dirty="0" smtClean="0">
                <a:effectLst>
                  <a:glow rad="127000">
                    <a:schemeClr val="tx1"/>
                  </a:glow>
                </a:effectLst>
                <a:latin typeface="Arial" charset="0"/>
                <a:ea typeface="ＭＳ Ｐゴシック" charset="0"/>
                <a:cs typeface="ＭＳ Ｐゴシック" charset="0"/>
              </a:rPr>
              <a:t>" (5:1 </a:t>
            </a:r>
            <a:r>
              <a:rPr lang="en-US" sz="3600" b="1" dirty="0" smtClean="0">
                <a:effectLst>
                  <a:glow rad="127000">
                    <a:schemeClr val="tx1"/>
                  </a:glow>
                </a:effectLst>
                <a:latin typeface="Arial" charset="0"/>
                <a:ea typeface="ＭＳ Ｐゴシック" charset="0"/>
                <a:cs typeface="ＭＳ Ｐゴシック" charset="0"/>
              </a:rPr>
              <a:t>NIV</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2864556"/>
            <a:ext cx="9180331" cy="3993444"/>
          </a:xfrm>
          <a:prstGeom prst="rect">
            <a:avLst/>
          </a:prstGeom>
        </p:spPr>
      </p:pic>
    </p:spTree>
    <p:extLst>
      <p:ext uri="{BB962C8B-B14F-4D97-AF65-F5344CB8AC3E}">
        <p14:creationId xmlns:p14="http://schemas.microsoft.com/office/powerpoint/2010/main" val="2224786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899355"/>
          </a:xfrm>
          <a:prstGeom prst="rect">
            <a:avLst/>
          </a:prstGeom>
        </p:spPr>
      </p:pic>
      <p:sp>
        <p:nvSpPr>
          <p:cNvPr id="900098" name="Rectangle 2"/>
          <p:cNvSpPr>
            <a:spLocks noGrp="1" noChangeArrowheads="1"/>
          </p:cNvSpPr>
          <p:nvPr>
            <p:ph type="ctrTitle"/>
          </p:nvPr>
        </p:nvSpPr>
        <p:spPr>
          <a:xfrm>
            <a:off x="0" y="5841999"/>
            <a:ext cx="9144000" cy="10255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Temple Court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6215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4000" b="1" dirty="0" smtClean="0"/>
              <a:t>"</a:t>
            </a:r>
            <a:r>
              <a:rPr lang="en-US" sz="4000" b="1" dirty="0" smtClean="0">
                <a:solidFill>
                  <a:srgbClr val="FFFF00"/>
                </a:solidFill>
              </a:rPr>
              <a:t>Guard </a:t>
            </a:r>
            <a:r>
              <a:rPr lang="en-US" sz="4000" b="1" dirty="0">
                <a:solidFill>
                  <a:srgbClr val="FFFF00"/>
                </a:solidFill>
              </a:rPr>
              <a:t>your steps</a:t>
            </a:r>
            <a:r>
              <a:rPr lang="en-US" sz="4000" b="1" dirty="0"/>
              <a:t> when you go to the house of </a:t>
            </a:r>
            <a:r>
              <a:rPr lang="en-US" sz="4000" b="1" dirty="0" smtClean="0"/>
              <a:t>God</a:t>
            </a:r>
            <a:r>
              <a:rPr lang="en-US" sz="4000" b="1" dirty="0" smtClean="0">
                <a:effectLst>
                  <a:glow rad="127000">
                    <a:schemeClr val="tx1"/>
                  </a:glow>
                </a:effectLst>
                <a:latin typeface="Arial" charset="0"/>
                <a:ea typeface="ＭＳ Ｐゴシック" charset="0"/>
                <a:cs typeface="ＭＳ Ｐゴシック" charset="0"/>
              </a:rPr>
              <a:t>" (5:1 </a:t>
            </a:r>
            <a:r>
              <a:rPr lang="en-US" sz="3600" b="1" dirty="0" smtClean="0">
                <a:effectLst>
                  <a:glow rad="127000">
                    <a:schemeClr val="tx1"/>
                  </a:glow>
                </a:effectLst>
                <a:latin typeface="Arial" charset="0"/>
                <a:ea typeface="ＭＳ Ｐゴシック" charset="0"/>
                <a:cs typeface="ＭＳ Ｐゴシック" charset="0"/>
              </a:rPr>
              <a:t>NIV</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2864556"/>
            <a:ext cx="9180331" cy="3993444"/>
          </a:xfrm>
          <a:prstGeom prst="rect">
            <a:avLst/>
          </a:prstGeom>
        </p:spPr>
      </p:pic>
      <p:sp>
        <p:nvSpPr>
          <p:cNvPr id="5" name="Rectangle 2"/>
          <p:cNvSpPr txBox="1">
            <a:spLocks noChangeArrowheads="1"/>
          </p:cNvSpPr>
          <p:nvPr/>
        </p:nvSpPr>
        <p:spPr bwMode="auto">
          <a:xfrm>
            <a:off x="107504" y="3023521"/>
            <a:ext cx="9036496"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"watch, observe"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393411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20392" y="46077"/>
            <a:ext cx="8627274" cy="223224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Young Christians are often better worshippers.</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2252551"/>
            <a:ext cx="9118789" cy="4605449"/>
          </a:xfrm>
          <a:prstGeom prst="rect">
            <a:avLst/>
          </a:prstGeom>
        </p:spPr>
      </p:pic>
    </p:spTree>
    <p:extLst>
      <p:ext uri="{BB962C8B-B14F-4D97-AF65-F5344CB8AC3E}">
        <p14:creationId xmlns:p14="http://schemas.microsoft.com/office/powerpoint/2010/main" val="35673416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DTS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35166468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637" y="0"/>
            <a:ext cx="9161637" cy="5235221"/>
          </a:xfrm>
          <a:prstGeom prst="rect">
            <a:avLst/>
          </a:prstGeom>
        </p:spPr>
      </p:pic>
      <p:sp>
        <p:nvSpPr>
          <p:cNvPr id="900098" name="Rectangle 2"/>
          <p:cNvSpPr>
            <a:spLocks noGrp="1" noChangeArrowheads="1"/>
          </p:cNvSpPr>
          <p:nvPr>
            <p:ph type="ctrTitle"/>
          </p:nvPr>
        </p:nvSpPr>
        <p:spPr>
          <a:xfrm>
            <a:off x="0" y="5277554"/>
            <a:ext cx="9144000" cy="1505304"/>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Church </a:t>
            </a:r>
            <a:r>
              <a:rPr lang="en-US" sz="5400" b="1" dirty="0" smtClean="0">
                <a:effectLst>
                  <a:glow rad="127000">
                    <a:schemeClr val="tx1"/>
                  </a:glow>
                </a:effectLst>
                <a:latin typeface="Arial" charset="0"/>
                <a:ea typeface="ＭＳ Ｐゴシック" charset="0"/>
                <a:cs typeface="ＭＳ Ｐゴシック" charset="0"/>
              </a:rPr>
              <a:t>Lethargy</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4110"/>
            <a:ext cx="9144000" cy="5263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84150" indent="-184150">
              <a:defRPr/>
            </a:pPr>
            <a:r>
              <a:rPr lang="en-US" sz="3200" b="1" dirty="0">
                <a:effectLst>
                  <a:glow rad="127000">
                    <a:schemeClr val="tx1"/>
                  </a:glow>
                </a:effectLst>
                <a:latin typeface="Arial" charset="0"/>
                <a:ea typeface="ＭＳ Ｐゴシック" charset="0"/>
                <a:cs typeface="ＭＳ Ｐゴシック" charset="0"/>
              </a:rPr>
              <a:t>Think about some things that happened in the Bible, good or bad, while people slept</a:t>
            </a:r>
            <a:r>
              <a:rPr lang="en-US" sz="3200" b="1" dirty="0" smtClean="0">
                <a:effectLst>
                  <a:glow rad="127000">
                    <a:schemeClr val="tx1"/>
                  </a:glow>
                </a:effectLst>
                <a:latin typeface="Arial" charset="0"/>
                <a:ea typeface="ＭＳ Ｐゴシック" charset="0"/>
                <a:cs typeface="ＭＳ Ｐゴシック" charset="0"/>
              </a:rPr>
              <a:t>:</a:t>
            </a:r>
          </a:p>
          <a:p>
            <a:pPr marL="184150" indent="-184150">
              <a:buFont typeface="Arial"/>
              <a:buChar char="•"/>
              <a:defRPr/>
            </a:pPr>
            <a:r>
              <a:rPr lang="en-US" sz="3200" b="1" dirty="0" smtClean="0">
                <a:effectLst>
                  <a:glow rad="127000">
                    <a:schemeClr val="tx1"/>
                  </a:glow>
                </a:effectLst>
                <a:latin typeface="Arial" charset="0"/>
                <a:ea typeface="ＭＳ Ｐゴシック" charset="0"/>
                <a:cs typeface="ＭＳ Ｐゴシック" charset="0"/>
              </a:rPr>
              <a:t>Adam </a:t>
            </a:r>
            <a:r>
              <a:rPr lang="en-US" sz="3200" b="1" dirty="0">
                <a:effectLst>
                  <a:glow rad="127000">
                    <a:schemeClr val="tx1"/>
                  </a:glow>
                </a:effectLst>
                <a:latin typeface="Arial" charset="0"/>
                <a:ea typeface="ＭＳ Ｐゴシック" charset="0"/>
                <a:cs typeface="ＭＳ Ｐゴシック" charset="0"/>
              </a:rPr>
              <a:t>fell asleep and woke up married. </a:t>
            </a:r>
            <a:endParaRPr lang="en-US" sz="3200" b="1" dirty="0" smtClean="0">
              <a:effectLst>
                <a:glow rad="127000">
                  <a:schemeClr val="tx1"/>
                </a:glow>
              </a:effectLst>
              <a:latin typeface="Arial" charset="0"/>
              <a:ea typeface="ＭＳ Ｐゴシック" charset="0"/>
              <a:cs typeface="ＭＳ Ｐゴシック" charset="0"/>
            </a:endParaRPr>
          </a:p>
          <a:p>
            <a:pPr marL="184150" indent="-184150">
              <a:defRPr/>
            </a:pPr>
            <a:r>
              <a:rPr lang="en-US" sz="3200" b="1" dirty="0" smtClean="0">
                <a:effectLst>
                  <a:glow rad="127000">
                    <a:schemeClr val="tx1"/>
                  </a:glow>
                </a:effectLst>
                <a:latin typeface="Arial" charset="0"/>
                <a:ea typeface="ＭＳ Ｐゴシック" charset="0"/>
                <a:cs typeface="ＭＳ Ｐゴシック" charset="0"/>
              </a:rPr>
              <a:t>And </a:t>
            </a:r>
            <a:r>
              <a:rPr lang="en-US" sz="3200" b="1" dirty="0">
                <a:effectLst>
                  <a:glow rad="127000">
                    <a:schemeClr val="tx1"/>
                  </a:glow>
                </a:effectLst>
                <a:latin typeface="Arial" charset="0"/>
                <a:ea typeface="ＭＳ Ｐゴシック" charset="0"/>
                <a:cs typeface="ＭＳ Ｐゴシック" charset="0"/>
              </a:rPr>
              <a:t>missing a rib.</a:t>
            </a:r>
          </a:p>
          <a:p>
            <a:pPr marL="184150" indent="-184150">
              <a:buFont typeface="Arial"/>
              <a:buChar char="•"/>
              <a:defRPr/>
            </a:pPr>
            <a:r>
              <a:rPr lang="en-US" sz="3200" b="1" dirty="0">
                <a:effectLst>
                  <a:glow rad="127000">
                    <a:schemeClr val="tx1"/>
                  </a:glow>
                </a:effectLst>
                <a:latin typeface="Arial" charset="0"/>
                <a:ea typeface="ＭＳ Ｐゴシック" charset="0"/>
                <a:cs typeface="ＭＳ Ｐゴシック" charset="0"/>
              </a:rPr>
              <a:t>Samson fell asleep and woke up in chains. And missing his hair.</a:t>
            </a:r>
          </a:p>
          <a:p>
            <a:pPr marL="184150" indent="-184150">
              <a:buFont typeface="Arial"/>
              <a:buChar char="•"/>
              <a:defRPr/>
            </a:pPr>
            <a:r>
              <a:rPr lang="en-US" sz="3200" b="1" dirty="0">
                <a:effectLst>
                  <a:glow rad="127000">
                    <a:schemeClr val="tx1"/>
                  </a:glow>
                </a:effectLst>
                <a:latin typeface="Arial" charset="0"/>
                <a:ea typeface="ＭＳ Ｐゴシック" charset="0"/>
                <a:cs typeface="ＭＳ Ｐゴシック" charset="0"/>
              </a:rPr>
              <a:t>Daniel fell asleep and woke up having a vision. And looking at the angel Gabriel.</a:t>
            </a:r>
          </a:p>
          <a:p>
            <a:pPr marL="184150" indent="-184150">
              <a:buFont typeface="Arial"/>
              <a:buChar char="•"/>
              <a:defRPr/>
            </a:pPr>
            <a:r>
              <a:rPr lang="en-US" sz="3200" b="1" dirty="0" err="1" smtClean="0">
                <a:effectLst>
                  <a:glow rad="127000">
                    <a:schemeClr val="tx1"/>
                  </a:glow>
                </a:effectLst>
                <a:latin typeface="Arial" charset="0"/>
                <a:ea typeface="ＭＳ Ｐゴシック" charset="0"/>
                <a:cs typeface="ＭＳ Ｐゴシック" charset="0"/>
              </a:rPr>
              <a:t>Eutychus</a:t>
            </a:r>
            <a:r>
              <a:rPr lang="en-US" sz="3200" b="1" dirty="0" smtClean="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fell asleep and woke up dead.</a:t>
            </a:r>
          </a:p>
        </p:txBody>
      </p:sp>
    </p:spTree>
    <p:extLst>
      <p:ext uri="{BB962C8B-B14F-4D97-AF65-F5344CB8AC3E}">
        <p14:creationId xmlns:p14="http://schemas.microsoft.com/office/powerpoint/2010/main" val="3613159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511"/>
            <a:ext cx="6720975" cy="847131"/>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Wife to Counselor…</a:t>
            </a:r>
            <a:endParaRPr lang="en-US" b="1" dirty="0">
              <a:effectLst>
                <a:glow rad="127000">
                  <a:schemeClr val="tx1"/>
                </a:glow>
              </a:effectLst>
              <a:latin typeface="Arial" charset="0"/>
              <a:ea typeface="ＭＳ Ｐゴシック" charset="0"/>
              <a:cs typeface="ＭＳ Ｐゴシック" charset="0"/>
            </a:endParaRPr>
          </a:p>
        </p:txBody>
      </p:sp>
      <p:grpSp>
        <p:nvGrpSpPr>
          <p:cNvPr id="6" name="Group 5"/>
          <p:cNvGrpSpPr/>
          <p:nvPr/>
        </p:nvGrpSpPr>
        <p:grpSpPr>
          <a:xfrm>
            <a:off x="419317" y="2516148"/>
            <a:ext cx="8837647" cy="4341852"/>
            <a:chOff x="419317" y="2516148"/>
            <a:chExt cx="9404568" cy="4517084"/>
          </a:xfrm>
        </p:grpSpPr>
        <p:sp>
          <p:nvSpPr>
            <p:cNvPr id="7" name="Oval Callout 6"/>
            <p:cNvSpPr/>
            <p:nvPr/>
          </p:nvSpPr>
          <p:spPr bwMode="auto">
            <a:xfrm>
              <a:off x="419317" y="2516148"/>
              <a:ext cx="9404568" cy="4517084"/>
            </a:xfrm>
            <a:prstGeom prst="wedgeEllipseCallout">
              <a:avLst>
                <a:gd name="adj1" fmla="val -54537"/>
                <a:gd name="adj2" fmla="val 18974"/>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2"/>
            <p:cNvSpPr txBox="1">
              <a:spLocks noChangeArrowheads="1"/>
            </p:cNvSpPr>
            <p:nvPr/>
          </p:nvSpPr>
          <p:spPr bwMode="auto">
            <a:xfrm>
              <a:off x="1038057" y="3071077"/>
              <a:ext cx="8240087" cy="3279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chemeClr val="tx2"/>
                  </a:solidFill>
                  <a:effectLst/>
                  <a:latin typeface="Arial" charset="0"/>
                  <a:ea typeface="ＭＳ Ｐゴシック" charset="0"/>
                  <a:cs typeface="ＭＳ Ｐゴシック" charset="0"/>
                </a:rPr>
                <a:t>Well, I get </a:t>
              </a:r>
              <a:r>
                <a:rPr lang="en-US" sz="3200" b="1" dirty="0" smtClean="0">
                  <a:solidFill>
                    <a:schemeClr val="tx2"/>
                  </a:solidFill>
                  <a:effectLst/>
                  <a:latin typeface="Arial" charset="0"/>
                  <a:ea typeface="ＭＳ Ｐゴシック" charset="0"/>
                  <a:cs typeface="ＭＳ Ｐゴシック" charset="0"/>
                </a:rPr>
                <a:t>20 seconds </a:t>
              </a:r>
              <a:r>
                <a:rPr lang="en-US" sz="3200" b="1" dirty="0">
                  <a:solidFill>
                    <a:schemeClr val="tx2"/>
                  </a:solidFill>
                  <a:effectLst/>
                  <a:latin typeface="Arial" charset="0"/>
                  <a:ea typeface="ＭＳ Ｐゴシック" charset="0"/>
                  <a:cs typeface="ＭＳ Ｐゴシック" charset="0"/>
                </a:rPr>
                <a:t>of the same comments before every meal, half-hearted praise, one-way conversation for ten minutes a week… and every time I start to speak his eyelids droop and </a:t>
              </a:r>
              <a:r>
                <a:rPr lang="en-US" sz="3200" b="1" dirty="0" smtClean="0">
                  <a:solidFill>
                    <a:schemeClr val="tx2"/>
                  </a:solidFill>
                  <a:effectLst/>
                  <a:latin typeface="Arial" charset="0"/>
                  <a:ea typeface="ＭＳ Ｐゴシック" charset="0"/>
                  <a:cs typeface="ＭＳ Ｐゴシック" charset="0"/>
                </a:rPr>
                <a:t>he</a:t>
              </a:r>
              <a:r>
                <a:rPr lang="fr-FR" sz="3200" b="1" dirty="0" smtClean="0">
                  <a:solidFill>
                    <a:schemeClr val="tx2"/>
                  </a:solidFill>
                  <a:effectLst/>
                  <a:latin typeface="Arial" charset="0"/>
                  <a:ea typeface="ＭＳ Ｐゴシック" charset="0"/>
                  <a:cs typeface="ＭＳ Ｐゴシック" charset="0"/>
                </a:rPr>
                <a:t>'</a:t>
              </a:r>
              <a:r>
                <a:rPr lang="en-US" sz="3200" b="1" dirty="0" smtClean="0">
                  <a:solidFill>
                    <a:schemeClr val="tx2"/>
                  </a:solidFill>
                  <a:effectLst/>
                  <a:latin typeface="Arial" charset="0"/>
                  <a:ea typeface="ＭＳ Ｐゴシック" charset="0"/>
                  <a:cs typeface="ＭＳ Ｐゴシック" charset="0"/>
                </a:rPr>
                <a:t>s </a:t>
              </a:r>
              <a:r>
                <a:rPr lang="en-US" sz="3200" b="1" dirty="0">
                  <a:solidFill>
                    <a:schemeClr val="tx2"/>
                  </a:solidFill>
                  <a:effectLst/>
                  <a:latin typeface="Arial" charset="0"/>
                  <a:ea typeface="ＭＳ Ｐゴシック" charset="0"/>
                  <a:cs typeface="ＭＳ Ｐゴシック" charset="0"/>
                </a:rPr>
                <a:t>on his way to </a:t>
              </a:r>
              <a:r>
                <a:rPr lang="en-US" sz="3200" b="1" dirty="0" smtClean="0">
                  <a:solidFill>
                    <a:schemeClr val="tx2"/>
                  </a:solidFill>
                  <a:effectLst/>
                  <a:latin typeface="Arial" charset="0"/>
                  <a:ea typeface="ＭＳ Ｐゴシック" charset="0"/>
                  <a:cs typeface="ＭＳ Ｐゴシック" charset="0"/>
                </a:rPr>
                <a:t>slumber land! </a:t>
              </a:r>
              <a:endParaRPr lang="en-US" sz="3200" b="1" dirty="0">
                <a:solidFill>
                  <a:schemeClr val="tx2"/>
                </a:solidFill>
                <a:effectLst/>
                <a:latin typeface="Arial" charset="0"/>
                <a:ea typeface="ＭＳ Ｐゴシック" charset="0"/>
                <a:cs typeface="ＭＳ Ｐゴシック" charset="0"/>
              </a:endParaRPr>
            </a:p>
          </p:txBody>
        </p:sp>
      </p:grpSp>
      <p:grpSp>
        <p:nvGrpSpPr>
          <p:cNvPr id="12" name="Group 11"/>
          <p:cNvGrpSpPr/>
          <p:nvPr/>
        </p:nvGrpSpPr>
        <p:grpSpPr>
          <a:xfrm>
            <a:off x="6750936" y="39511"/>
            <a:ext cx="2393064" cy="2661317"/>
            <a:chOff x="6394505" y="14363"/>
            <a:chExt cx="2683598" cy="2661317"/>
          </a:xfrm>
        </p:grpSpPr>
        <p:sp>
          <p:nvSpPr>
            <p:cNvPr id="9" name="Oval Callout 8"/>
            <p:cNvSpPr/>
            <p:nvPr/>
          </p:nvSpPr>
          <p:spPr bwMode="auto">
            <a:xfrm>
              <a:off x="6394505" y="39511"/>
              <a:ext cx="2683598" cy="2636169"/>
            </a:xfrm>
            <a:prstGeom prst="wedgeEllipseCallout">
              <a:avLst>
                <a:gd name="adj1" fmla="val 50569"/>
                <a:gd name="adj2" fmla="val 65041"/>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2"/>
            <p:cNvSpPr txBox="1">
              <a:spLocks noChangeArrowheads="1"/>
            </p:cNvSpPr>
            <p:nvPr/>
          </p:nvSpPr>
          <p:spPr bwMode="auto">
            <a:xfrm>
              <a:off x="6808662" y="14363"/>
              <a:ext cx="1821014" cy="2618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chemeClr val="tx2"/>
                  </a:solidFill>
                  <a:effectLst/>
                  <a:latin typeface="Arial" charset="0"/>
                  <a:ea typeface="ＭＳ Ｐゴシック" charset="0"/>
                  <a:cs typeface="ＭＳ Ｐゴシック" charset="0"/>
                </a:rPr>
                <a:t>What do you mean?</a:t>
              </a:r>
              <a:endParaRPr lang="en-US" sz="3200" b="1" dirty="0">
                <a:solidFill>
                  <a:schemeClr val="tx2"/>
                </a:solidFill>
                <a:effectLst/>
                <a:latin typeface="Arial" charset="0"/>
                <a:ea typeface="ＭＳ Ｐゴシック" charset="0"/>
                <a:cs typeface="ＭＳ Ｐゴシック" charset="0"/>
              </a:endParaRPr>
            </a:p>
          </p:txBody>
        </p:sp>
      </p:grpSp>
      <p:grpSp>
        <p:nvGrpSpPr>
          <p:cNvPr id="11" name="Group 10"/>
          <p:cNvGrpSpPr/>
          <p:nvPr/>
        </p:nvGrpSpPr>
        <p:grpSpPr>
          <a:xfrm>
            <a:off x="-35937" y="982500"/>
            <a:ext cx="6720975" cy="1941027"/>
            <a:chOff x="-35937" y="982500"/>
            <a:chExt cx="6720975" cy="1941027"/>
          </a:xfrm>
        </p:grpSpPr>
        <p:sp>
          <p:nvSpPr>
            <p:cNvPr id="2" name="Oval Callout 1"/>
            <p:cNvSpPr/>
            <p:nvPr/>
          </p:nvSpPr>
          <p:spPr bwMode="auto">
            <a:xfrm>
              <a:off x="-35937" y="982500"/>
              <a:ext cx="6720975" cy="1941027"/>
            </a:xfrm>
            <a:prstGeom prst="wedgeEllipseCallout">
              <a:avLst>
                <a:gd name="adj1" fmla="val -49456"/>
                <a:gd name="adj2" fmla="val 48530"/>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2"/>
            <p:cNvSpPr txBox="1">
              <a:spLocks noChangeArrowheads="1"/>
            </p:cNvSpPr>
            <p:nvPr/>
          </p:nvSpPr>
          <p:spPr bwMode="auto">
            <a:xfrm>
              <a:off x="419316" y="1256717"/>
              <a:ext cx="6109976" cy="1666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chemeClr val="tx2"/>
                  </a:solidFill>
                  <a:effectLst/>
                  <a:latin typeface="Arial" charset="0"/>
                  <a:ea typeface="ＭＳ Ｐゴシック" charset="0"/>
                  <a:cs typeface="ＭＳ Ｐゴシック" charset="0"/>
                </a:rPr>
                <a:t>I want a divorce because my husband treats me just like he does Jesus</a:t>
              </a:r>
              <a:r>
                <a:rPr lang="en-US" sz="3200" b="1" dirty="0" smtClean="0">
                  <a:solidFill>
                    <a:schemeClr val="tx2"/>
                  </a:solidFill>
                  <a:effectLst/>
                  <a:latin typeface="Arial" charset="0"/>
                  <a:ea typeface="ＭＳ Ｐゴシック" charset="0"/>
                  <a:cs typeface="ＭＳ Ｐゴシック" charset="0"/>
                </a:rPr>
                <a:t>!</a:t>
              </a:r>
              <a:endParaRPr lang="en-US" sz="3200" b="1" dirty="0">
                <a:solidFill>
                  <a:schemeClr val="tx2"/>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363713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8778" y="1828800"/>
            <a:ext cx="9144000" cy="5029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So how </a:t>
            </a:r>
            <a:r>
              <a:rPr lang="en-US" sz="3600" b="1" dirty="0">
                <a:effectLst>
                  <a:glow rad="127000">
                    <a:schemeClr val="tx1"/>
                  </a:glow>
                </a:effectLst>
                <a:latin typeface="Arial" charset="0"/>
                <a:ea typeface="ＭＳ Ｐゴシック" charset="0"/>
                <a:cs typeface="ＭＳ Ｐゴシック" charset="0"/>
              </a:rPr>
              <a:t>can you prepare to meet God</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6009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5023556" cy="6862417"/>
          </a:xfrm>
          <a:prstGeom prst="rect">
            <a:avLst/>
          </a:prstGeom>
        </p:spPr>
      </p:pic>
      <p:sp>
        <p:nvSpPr>
          <p:cNvPr id="900098" name="Rectangle 2"/>
          <p:cNvSpPr>
            <a:spLocks noGrp="1" noChangeArrowheads="1"/>
          </p:cNvSpPr>
          <p:nvPr>
            <p:ph type="ctrTitle"/>
          </p:nvPr>
        </p:nvSpPr>
        <p:spPr>
          <a:xfrm>
            <a:off x="5023556" y="0"/>
            <a:ext cx="4120444" cy="67405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Go to sleep early &amp; arrive early to church</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4197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475110"/>
            <a:ext cx="9144000" cy="126551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Pray in natural settings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794379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bwMode="auto">
            <a:xfrm>
              <a:off x="1072444" y="127000"/>
              <a:ext cx="4162778" cy="9595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931333" y="0"/>
            <a:ext cx="8480778" cy="1467556"/>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Play background worship music</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220178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06191"/>
            <a:ext cx="9144000" cy="1555750"/>
          </a:xfrm>
          <a:effectLst>
            <a:outerShdw blurRad="63500" dist="35921" dir="2700000" algn="ctr" rotWithShape="0">
              <a:schemeClr val="tx2">
                <a:alpha val="74998"/>
              </a:schemeClr>
            </a:outerShdw>
          </a:effectLst>
          <a:extLst/>
        </p:spPr>
        <p:txBody>
          <a:bodyPr/>
          <a:lstStyle/>
          <a:p>
            <a:pPr>
              <a:defRPr/>
            </a:pPr>
            <a:r>
              <a:rPr lang="en-US" sz="6000" b="1" i="1" dirty="0" smtClean="0">
                <a:effectLst>
                  <a:glow rad="876300">
                    <a:schemeClr val="tx1"/>
                  </a:glow>
                </a:effectLst>
                <a:latin typeface="Arial" charset="0"/>
                <a:ea typeface="ＭＳ Ｐゴシック" charset="0"/>
                <a:cs typeface="ＭＳ Ｐゴシック" charset="0"/>
              </a:rPr>
              <a:t>How to honor </a:t>
            </a:r>
            <a:r>
              <a:rPr lang="en-US" sz="6000" b="1" i="1" dirty="0">
                <a:effectLst>
                  <a:glow rad="876300">
                    <a:schemeClr val="tx1"/>
                  </a:glow>
                </a:effectLst>
                <a:latin typeface="Arial" charset="0"/>
                <a:ea typeface="ＭＳ Ｐゴシック" charset="0"/>
                <a:cs typeface="ＭＳ Ｐゴシック" charset="0"/>
              </a:rPr>
              <a:t>God in worship </a:t>
            </a:r>
          </a:p>
        </p:txBody>
      </p:sp>
      <p:sp>
        <p:nvSpPr>
          <p:cNvPr id="6" name="Rectangle 2"/>
          <p:cNvSpPr txBox="1">
            <a:spLocks noChangeArrowheads="1"/>
          </p:cNvSpPr>
          <p:nvPr/>
        </p:nvSpPr>
        <p:spPr bwMode="auto">
          <a:xfrm>
            <a:off x="295322" y="890472"/>
            <a:ext cx="2739849" cy="318556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spc="-100" dirty="0" smtClean="0">
                <a:solidFill>
                  <a:srgbClr val="000090"/>
                </a:solidFill>
                <a:ea typeface="ＭＳ Ｐゴシック" charset="0"/>
              </a:rPr>
              <a:t>Prepare yourself</a:t>
            </a:r>
            <a:endParaRPr lang="en-US" sz="4000" b="1" spc="-100" dirty="0">
              <a:solidFill>
                <a:srgbClr val="000090"/>
              </a:solidFill>
              <a:ea typeface="ＭＳ Ｐゴシック" charset="0"/>
            </a:endParaRPr>
          </a:p>
        </p:txBody>
      </p:sp>
      <p:sp>
        <p:nvSpPr>
          <p:cNvPr id="7" name="Rectangle 2"/>
          <p:cNvSpPr txBox="1">
            <a:spLocks noChangeArrowheads="1"/>
          </p:cNvSpPr>
          <p:nvPr/>
        </p:nvSpPr>
        <p:spPr bwMode="auto">
          <a:xfrm>
            <a:off x="3236503" y="890472"/>
            <a:ext cx="2739849" cy="318556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spc="-100" dirty="0" smtClean="0">
                <a:solidFill>
                  <a:srgbClr val="000090"/>
                </a:solidFill>
                <a:ea typeface="ＭＳ Ｐゴシック" charset="0"/>
              </a:rPr>
              <a:t>Listen to God</a:t>
            </a:r>
            <a:endParaRPr lang="en-US" sz="4000" b="1" spc="-100" dirty="0">
              <a:solidFill>
                <a:srgbClr val="000090"/>
              </a:solidFill>
              <a:ea typeface="ＭＳ Ｐゴシック" charset="0"/>
            </a:endParaRPr>
          </a:p>
        </p:txBody>
      </p:sp>
    </p:spTree>
    <p:extLst>
      <p:ext uri="{BB962C8B-B14F-4D97-AF65-F5344CB8AC3E}">
        <p14:creationId xmlns:p14="http://schemas.microsoft.com/office/powerpoint/2010/main" val="24783335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900098" name="Rectangle 2"/>
          <p:cNvSpPr>
            <a:spLocks noGrp="1" noChangeArrowheads="1"/>
          </p:cNvSpPr>
          <p:nvPr>
            <p:ph type="ctrTitle"/>
          </p:nvPr>
        </p:nvSpPr>
        <p:spPr>
          <a:xfrm>
            <a:off x="0" y="5443307"/>
            <a:ext cx="9144000" cy="1297218"/>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Listen to God (5:1b-2)</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764176" y="181439"/>
            <a:ext cx="5379823" cy="472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5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800" dirty="0"/>
              <a:t>"Go near to listen rather than to offer the sacrifice of fools, who do not know that they do wrong." </a:t>
            </a:r>
          </a:p>
        </p:txBody>
      </p:sp>
    </p:spTree>
    <p:extLst>
      <p:ext uri="{BB962C8B-B14F-4D97-AF65-F5344CB8AC3E}">
        <p14:creationId xmlns:p14="http://schemas.microsoft.com/office/powerpoint/2010/main" val="2858067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683000" cy="5056322"/>
          </a:xfrm>
          <a:prstGeom prst="rect">
            <a:avLst/>
          </a:prstGeom>
        </p:spPr>
      </p:pic>
      <p:sp>
        <p:nvSpPr>
          <p:cNvPr id="900098" name="Rectangle 2"/>
          <p:cNvSpPr>
            <a:spLocks noGrp="1" noChangeArrowheads="1"/>
          </p:cNvSpPr>
          <p:nvPr>
            <p:ph type="ctrTitle"/>
          </p:nvPr>
        </p:nvSpPr>
        <p:spPr>
          <a:xfrm>
            <a:off x="0" y="5135732"/>
            <a:ext cx="9144000" cy="1722267"/>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What does God want more? For us to listen or sacrifice?</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233333" y="0"/>
            <a:ext cx="4910667" cy="5091428"/>
          </a:xfrm>
          <a:prstGeom prst="rect">
            <a:avLst/>
          </a:prstGeom>
        </p:spPr>
      </p:pic>
    </p:spTree>
    <p:extLst>
      <p:ext uri="{BB962C8B-B14F-4D97-AF65-F5344CB8AC3E}">
        <p14:creationId xmlns:p14="http://schemas.microsoft.com/office/powerpoint/2010/main" val="204699242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0357" name="TextBox 2"/>
          <p:cNvSpPr txBox="1">
            <a:spLocks noChangeArrowheads="1"/>
          </p:cNvSpPr>
          <p:nvPr/>
        </p:nvSpPr>
        <p:spPr bwMode="auto">
          <a:xfrm>
            <a:off x="0" y="6336745"/>
            <a:ext cx="9144000" cy="427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Website</a:t>
            </a:r>
            <a:endParaRPr lang="en-US" dirty="0"/>
          </a:p>
        </p:txBody>
      </p:sp>
      <p:pic>
        <p:nvPicPr>
          <p:cNvPr id="3" name="Picture 2"/>
          <p:cNvPicPr>
            <a:picLocks noChangeAspect="1"/>
          </p:cNvPicPr>
          <p:nvPr/>
        </p:nvPicPr>
        <p:blipFill>
          <a:blip r:embed="rId3"/>
          <a:stretch>
            <a:fillRect/>
          </a:stretch>
        </p:blipFill>
        <p:spPr>
          <a:xfrm>
            <a:off x="2647244" y="2171700"/>
            <a:ext cx="5740400" cy="4686300"/>
          </a:xfrm>
          <a:prstGeom prst="rect">
            <a:avLst/>
          </a:prstGeom>
        </p:spPr>
      </p:pic>
      <p:sp>
        <p:nvSpPr>
          <p:cNvPr id="900098" name="Rectangle 2"/>
          <p:cNvSpPr>
            <a:spLocks noGrp="1" noChangeArrowheads="1"/>
          </p:cNvSpPr>
          <p:nvPr>
            <p:ph type="ctrTitle"/>
          </p:nvPr>
        </p:nvSpPr>
        <p:spPr>
          <a:xfrm>
            <a:off x="0" y="0"/>
            <a:ext cx="9143999" cy="1945922"/>
          </a:xfrm>
          <a:effectLst/>
          <a:extLst/>
        </p:spPr>
        <p:txBody>
          <a:bodyPr/>
          <a:lstStyle/>
          <a:p>
            <a:pPr>
              <a:defRPr/>
            </a:pPr>
            <a:r>
              <a:rPr lang="en-US" b="1" dirty="0">
                <a:solidFill>
                  <a:schemeClr val="tx2"/>
                </a:solidFill>
                <a:effectLst/>
                <a:latin typeface="Arial" charset="0"/>
                <a:ea typeface="ＭＳ Ｐゴシック" charset="0"/>
                <a:cs typeface="ＭＳ Ｐゴシック" charset="0"/>
              </a:rPr>
              <a:t>Weigh your words and thoughts carefully because of who God is (5:2). </a:t>
            </a:r>
          </a:p>
        </p:txBody>
      </p:sp>
    </p:spTree>
    <p:extLst>
      <p:ext uri="{BB962C8B-B14F-4D97-AF65-F5344CB8AC3E}">
        <p14:creationId xmlns:p14="http://schemas.microsoft.com/office/powerpoint/2010/main" val="38379389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3429000" cy="6858000"/>
          </a:xfrm>
          <a:effectLst/>
          <a:extLst/>
        </p:spPr>
        <p:txBody>
          <a:bodyPr anchor="t"/>
          <a:lstStyle/>
          <a:p>
            <a:pPr lvl="4">
              <a:defRPr/>
            </a:pPr>
            <a:r>
              <a:rPr lang="en-US" sz="4000" b="1" dirty="0" smtClean="0">
                <a:effectLst>
                  <a:glow rad="165100">
                    <a:schemeClr val="tx1"/>
                  </a:glow>
                </a:effectLst>
              </a:rPr>
              <a:t>"Do </a:t>
            </a:r>
            <a:r>
              <a:rPr lang="en-US" sz="4000" b="1" dirty="0">
                <a:effectLst>
                  <a:glow rad="165100">
                    <a:schemeClr val="tx1"/>
                  </a:glow>
                </a:effectLst>
              </a:rPr>
              <a:t>not be quick with your mouth, do not be hasty in your heart to utter anything before </a:t>
            </a:r>
            <a:r>
              <a:rPr lang="en-US" sz="4000" b="1" dirty="0" smtClean="0">
                <a:effectLst>
                  <a:glow rad="165100">
                    <a:schemeClr val="tx1"/>
                  </a:glow>
                </a:effectLst>
              </a:rPr>
              <a:t>God"</a:t>
            </a:r>
            <a:r>
              <a:rPr lang="en-SG" b="1" dirty="0" smtClean="0">
                <a:effectLst>
                  <a:glow rad="165100">
                    <a:schemeClr val="tx1"/>
                  </a:glow>
                </a:effectLst>
              </a:rPr>
              <a:t> </a:t>
            </a:r>
            <a:br>
              <a:rPr lang="en-SG" b="1" dirty="0" smtClean="0">
                <a:effectLst>
                  <a:glow rad="165100">
                    <a:schemeClr val="tx1"/>
                  </a:glow>
                </a:effectLst>
              </a:rPr>
            </a:br>
            <a:r>
              <a:rPr lang="en-SG" b="1" dirty="0" smtClean="0">
                <a:effectLst>
                  <a:glow rad="165100">
                    <a:schemeClr val="tx1"/>
                  </a:glow>
                </a:effectLst>
              </a:rPr>
              <a:t>(5:2a </a:t>
            </a:r>
            <a:r>
              <a:rPr lang="en-SG" sz="4000" b="1" dirty="0" smtClean="0">
                <a:effectLst>
                  <a:glow rad="165100">
                    <a:schemeClr val="tx1"/>
                  </a:glow>
                </a:effectLst>
              </a:rPr>
              <a:t>NIV</a:t>
            </a:r>
            <a:r>
              <a:rPr lang="en-SG" b="1" dirty="0" smtClean="0">
                <a:effectLst>
                  <a:glow rad="165100">
                    <a:schemeClr val="tx1"/>
                  </a:glow>
                </a:effectLst>
              </a:rPr>
              <a:t>).</a:t>
            </a:r>
            <a:endParaRPr lang="en-US" sz="8800" b="1" dirty="0">
              <a:effectLst>
                <a:glow rad="1651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7877878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3429000" cy="6858000"/>
          </a:xfrm>
          <a:effectLst/>
          <a:extLst/>
        </p:spPr>
        <p:txBody>
          <a:bodyPr anchor="t"/>
          <a:lstStyle/>
          <a:p>
            <a:pPr lvl="4">
              <a:defRPr/>
            </a:pPr>
            <a:r>
              <a:rPr lang="en-US" sz="4000" b="1" dirty="0" smtClean="0">
                <a:effectLst>
                  <a:glow rad="165100">
                    <a:schemeClr val="tx1"/>
                  </a:glow>
                </a:effectLst>
              </a:rPr>
              <a:t>"Do </a:t>
            </a:r>
            <a:r>
              <a:rPr lang="en-US" sz="4000" b="1" dirty="0">
                <a:effectLst>
                  <a:glow rad="165100">
                    <a:schemeClr val="tx1"/>
                  </a:glow>
                </a:effectLst>
              </a:rPr>
              <a:t>not be quick with your mouth, do not be hasty in your heart to utter anything before </a:t>
            </a:r>
            <a:r>
              <a:rPr lang="en-US" sz="4000" b="1" dirty="0" smtClean="0">
                <a:effectLst>
                  <a:glow rad="165100">
                    <a:schemeClr val="tx1"/>
                  </a:glow>
                </a:effectLst>
              </a:rPr>
              <a:t>God"</a:t>
            </a:r>
            <a:r>
              <a:rPr lang="en-SG" b="1" dirty="0" smtClean="0">
                <a:effectLst>
                  <a:glow rad="165100">
                    <a:schemeClr val="tx1"/>
                  </a:glow>
                </a:effectLst>
              </a:rPr>
              <a:t> </a:t>
            </a:r>
            <a:br>
              <a:rPr lang="en-SG" b="1" dirty="0" smtClean="0">
                <a:effectLst>
                  <a:glow rad="165100">
                    <a:schemeClr val="tx1"/>
                  </a:glow>
                </a:effectLst>
              </a:rPr>
            </a:br>
            <a:r>
              <a:rPr lang="en-SG" b="1" dirty="0" smtClean="0">
                <a:effectLst>
                  <a:glow rad="165100">
                    <a:schemeClr val="tx1"/>
                  </a:glow>
                </a:effectLst>
              </a:rPr>
              <a:t>(5:2a </a:t>
            </a:r>
            <a:r>
              <a:rPr lang="en-SG" sz="4000" b="1" dirty="0" smtClean="0">
                <a:effectLst>
                  <a:glow rad="165100">
                    <a:schemeClr val="tx1"/>
                  </a:glow>
                </a:effectLst>
              </a:rPr>
              <a:t>NIV</a:t>
            </a:r>
            <a:r>
              <a:rPr lang="en-SG" b="1" dirty="0" smtClean="0">
                <a:effectLst>
                  <a:glow rad="165100">
                    <a:schemeClr val="tx1"/>
                  </a:glow>
                </a:effectLst>
              </a:rPr>
              <a:t>).</a:t>
            </a:r>
            <a:endParaRPr lang="en-US" sz="8800" b="1" dirty="0">
              <a:effectLst>
                <a:glow rad="1651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0615446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4111" y="2628900"/>
            <a:ext cx="6350000" cy="4229100"/>
          </a:xfrm>
          <a:prstGeom prst="rect">
            <a:avLst/>
          </a:prstGeom>
        </p:spPr>
      </p:pic>
      <p:sp>
        <p:nvSpPr>
          <p:cNvPr id="900098" name="Rectangle 2"/>
          <p:cNvSpPr>
            <a:spLocks noGrp="1" noChangeArrowheads="1"/>
          </p:cNvSpPr>
          <p:nvPr>
            <p:ph type="ctrTitle"/>
          </p:nvPr>
        </p:nvSpPr>
        <p:spPr>
          <a:xfrm>
            <a:off x="1761110" y="0"/>
            <a:ext cx="7035459" cy="462491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"Dear </a:t>
            </a:r>
            <a:r>
              <a:rPr lang="en-US" sz="5400" b="1" dirty="0">
                <a:effectLst>
                  <a:glow rad="127000">
                    <a:schemeClr val="tx1"/>
                  </a:glow>
                </a:effectLst>
                <a:latin typeface="Arial" charset="0"/>
                <a:ea typeface="ＭＳ Ｐゴシック" charset="0"/>
                <a:cs typeface="ＭＳ Ｐゴシック" charset="0"/>
              </a:rPr>
              <a:t>God, we had a good time at church today, but I wish you had been there</a:t>
            </a:r>
            <a:r>
              <a:rPr lang="en-US" sz="5400" b="1" dirty="0" smtClean="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7174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3429000" cy="6858000"/>
          </a:xfrm>
          <a:effectLst/>
          <a:extLst/>
        </p:spPr>
        <p:txBody>
          <a:bodyPr anchor="t"/>
          <a:lstStyle/>
          <a:p>
            <a:pPr lvl="4">
              <a:defRPr/>
            </a:pPr>
            <a:r>
              <a:rPr lang="en-US" sz="4000" b="1" dirty="0" smtClean="0">
                <a:effectLst>
                  <a:glow rad="165100">
                    <a:schemeClr val="tx1"/>
                  </a:glow>
                </a:effectLst>
              </a:rPr>
              <a:t>"Do </a:t>
            </a:r>
            <a:r>
              <a:rPr lang="en-US" sz="4000" b="1" dirty="0">
                <a:effectLst>
                  <a:glow rad="165100">
                    <a:schemeClr val="tx1"/>
                  </a:glow>
                </a:effectLst>
              </a:rPr>
              <a:t>not be quick with your mouth, do not be hasty in your heart to utter anything before </a:t>
            </a:r>
            <a:r>
              <a:rPr lang="en-US" sz="4000" b="1" dirty="0" smtClean="0">
                <a:effectLst>
                  <a:glow rad="165100">
                    <a:schemeClr val="tx1"/>
                  </a:glow>
                </a:effectLst>
              </a:rPr>
              <a:t>God"</a:t>
            </a:r>
            <a:r>
              <a:rPr lang="en-SG" b="1" dirty="0" smtClean="0">
                <a:effectLst>
                  <a:glow rad="165100">
                    <a:schemeClr val="tx1"/>
                  </a:glow>
                </a:effectLst>
              </a:rPr>
              <a:t> </a:t>
            </a:r>
            <a:br>
              <a:rPr lang="en-SG" b="1" dirty="0" smtClean="0">
                <a:effectLst>
                  <a:glow rad="165100">
                    <a:schemeClr val="tx1"/>
                  </a:glow>
                </a:effectLst>
              </a:rPr>
            </a:br>
            <a:r>
              <a:rPr lang="en-SG" b="1" dirty="0" smtClean="0">
                <a:effectLst>
                  <a:glow rad="165100">
                    <a:schemeClr val="tx1"/>
                  </a:glow>
                </a:effectLst>
              </a:rPr>
              <a:t>(5:2a </a:t>
            </a:r>
            <a:r>
              <a:rPr lang="en-SG" sz="4000" b="1" dirty="0" smtClean="0">
                <a:effectLst>
                  <a:glow rad="165100">
                    <a:schemeClr val="tx1"/>
                  </a:glow>
                </a:effectLst>
              </a:rPr>
              <a:t>NIV</a:t>
            </a:r>
            <a:r>
              <a:rPr lang="en-SG" b="1" dirty="0" smtClean="0">
                <a:effectLst>
                  <a:glow rad="165100">
                    <a:schemeClr val="tx1"/>
                  </a:glow>
                </a:effectLst>
              </a:rPr>
              <a:t>).</a:t>
            </a:r>
            <a:endParaRPr lang="en-US" sz="8800" b="1" dirty="0">
              <a:effectLst>
                <a:glow rad="1651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545950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3429000" cy="6858000"/>
          </a:xfrm>
          <a:effectLst/>
          <a:extLst/>
        </p:spPr>
        <p:txBody>
          <a:bodyPr anchor="t"/>
          <a:lstStyle/>
          <a:p>
            <a:pPr lvl="4">
              <a:defRPr/>
            </a:pPr>
            <a:r>
              <a:rPr lang="en-US" sz="4000" b="1" dirty="0" smtClean="0">
                <a:effectLst>
                  <a:glow rad="165100">
                    <a:schemeClr val="tx1"/>
                  </a:glow>
                </a:effectLst>
              </a:rPr>
              <a:t>"Do </a:t>
            </a:r>
            <a:r>
              <a:rPr lang="en-US" sz="4000" b="1" dirty="0">
                <a:effectLst>
                  <a:glow rad="165100">
                    <a:schemeClr val="tx1"/>
                  </a:glow>
                </a:effectLst>
              </a:rPr>
              <a:t>not be quick with your mouth, do not be hasty in your heart to utter anything before </a:t>
            </a:r>
            <a:r>
              <a:rPr lang="en-US" sz="4000" b="1" dirty="0" smtClean="0">
                <a:effectLst>
                  <a:glow rad="165100">
                    <a:schemeClr val="tx1"/>
                  </a:glow>
                </a:effectLst>
              </a:rPr>
              <a:t>God"</a:t>
            </a:r>
            <a:r>
              <a:rPr lang="en-SG" b="1" dirty="0" smtClean="0">
                <a:effectLst>
                  <a:glow rad="165100">
                    <a:schemeClr val="tx1"/>
                  </a:glow>
                </a:effectLst>
              </a:rPr>
              <a:t> </a:t>
            </a:r>
            <a:br>
              <a:rPr lang="en-SG" b="1" dirty="0" smtClean="0">
                <a:effectLst>
                  <a:glow rad="165100">
                    <a:schemeClr val="tx1"/>
                  </a:glow>
                </a:effectLst>
              </a:rPr>
            </a:br>
            <a:r>
              <a:rPr lang="en-SG" b="1" dirty="0" smtClean="0">
                <a:effectLst>
                  <a:glow rad="165100">
                    <a:schemeClr val="tx1"/>
                  </a:glow>
                </a:effectLst>
              </a:rPr>
              <a:t>(5:2a </a:t>
            </a:r>
            <a:r>
              <a:rPr lang="en-SG" sz="4000" b="1" dirty="0" smtClean="0">
                <a:effectLst>
                  <a:glow rad="165100">
                    <a:schemeClr val="tx1"/>
                  </a:glow>
                </a:effectLst>
              </a:rPr>
              <a:t>NIV</a:t>
            </a:r>
            <a:r>
              <a:rPr lang="en-SG" b="1" dirty="0" smtClean="0">
                <a:effectLst>
                  <a:glow rad="165100">
                    <a:schemeClr val="tx1"/>
                  </a:glow>
                </a:effectLst>
              </a:rPr>
              <a:t>).</a:t>
            </a:r>
            <a:endParaRPr lang="en-US" sz="8800" b="1" dirty="0">
              <a:effectLst>
                <a:glow rad="1651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4299825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3429000" cy="6858000"/>
          </a:xfrm>
          <a:effectLst/>
          <a:extLst/>
        </p:spPr>
        <p:txBody>
          <a:bodyPr anchor="t"/>
          <a:lstStyle/>
          <a:p>
            <a:pPr lvl="4">
              <a:defRPr/>
            </a:pPr>
            <a:r>
              <a:rPr lang="en-US" sz="4000" b="1" dirty="0" smtClean="0">
                <a:effectLst>
                  <a:glow rad="165100">
                    <a:schemeClr val="tx1"/>
                  </a:glow>
                </a:effectLst>
              </a:rPr>
              <a:t>"Do </a:t>
            </a:r>
            <a:r>
              <a:rPr lang="en-US" sz="4000" b="1" dirty="0">
                <a:effectLst>
                  <a:glow rad="165100">
                    <a:schemeClr val="tx1"/>
                  </a:glow>
                </a:effectLst>
              </a:rPr>
              <a:t>not be quick with your mouth, do not be hasty in your heart to utter anything before </a:t>
            </a:r>
            <a:r>
              <a:rPr lang="en-US" sz="4000" b="1" dirty="0" smtClean="0">
                <a:effectLst>
                  <a:glow rad="165100">
                    <a:schemeClr val="tx1"/>
                  </a:glow>
                </a:effectLst>
              </a:rPr>
              <a:t>God"</a:t>
            </a:r>
            <a:r>
              <a:rPr lang="en-SG" b="1" dirty="0" smtClean="0">
                <a:effectLst>
                  <a:glow rad="165100">
                    <a:schemeClr val="tx1"/>
                  </a:glow>
                </a:effectLst>
              </a:rPr>
              <a:t> </a:t>
            </a:r>
            <a:br>
              <a:rPr lang="en-SG" b="1" dirty="0" smtClean="0">
                <a:effectLst>
                  <a:glow rad="165100">
                    <a:schemeClr val="tx1"/>
                  </a:glow>
                </a:effectLst>
              </a:rPr>
            </a:br>
            <a:r>
              <a:rPr lang="en-SG" b="1" dirty="0" smtClean="0">
                <a:effectLst>
                  <a:glow rad="165100">
                    <a:schemeClr val="tx1"/>
                  </a:glow>
                </a:effectLst>
              </a:rPr>
              <a:t>(5:2a </a:t>
            </a:r>
            <a:r>
              <a:rPr lang="en-SG" sz="4000" b="1" dirty="0" smtClean="0">
                <a:effectLst>
                  <a:glow rad="165100">
                    <a:schemeClr val="tx1"/>
                  </a:glow>
                </a:effectLst>
              </a:rPr>
              <a:t>NIV</a:t>
            </a:r>
            <a:r>
              <a:rPr lang="en-SG" b="1" dirty="0" smtClean="0">
                <a:effectLst>
                  <a:glow rad="165100">
                    <a:schemeClr val="tx1"/>
                  </a:glow>
                </a:effectLst>
              </a:rPr>
              <a:t>).</a:t>
            </a:r>
            <a:endParaRPr lang="en-US" sz="8800" b="1" dirty="0">
              <a:effectLst>
                <a:glow rad="1651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4176888" y="0"/>
            <a:ext cx="4868333" cy="1693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4">
              <a:defRPr/>
            </a:pPr>
            <a:r>
              <a:rPr lang="en-US" sz="4000" b="1" dirty="0" smtClean="0">
                <a:effectLst>
                  <a:glow rad="165100">
                    <a:schemeClr val="tx1"/>
                  </a:glow>
                </a:effectLst>
              </a:rPr>
              <a:t>"I Surrender All"</a:t>
            </a:r>
            <a:endParaRPr lang="en-US" sz="8800" b="1" dirty="0">
              <a:effectLst>
                <a:glow rad="165100">
                  <a:schemeClr val="tx1"/>
                </a:glow>
              </a:effectLst>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4730044" y="1258711"/>
            <a:ext cx="3606800" cy="5372100"/>
          </a:xfrm>
          <a:prstGeom prst="rect">
            <a:avLst/>
          </a:prstGeom>
        </p:spPr>
      </p:pic>
    </p:spTree>
    <p:extLst>
      <p:ext uri="{BB962C8B-B14F-4D97-AF65-F5344CB8AC3E}">
        <p14:creationId xmlns:p14="http://schemas.microsoft.com/office/powerpoint/2010/main" val="42809494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98333" y="0"/>
            <a:ext cx="5545667" cy="6821170"/>
          </a:xfrm>
          <a:prstGeom prst="rect">
            <a:avLst/>
          </a:prstGeom>
        </p:spPr>
      </p:pic>
      <p:sp>
        <p:nvSpPr>
          <p:cNvPr id="900098" name="Rectangle 2"/>
          <p:cNvSpPr>
            <a:spLocks noGrp="1" noChangeArrowheads="1"/>
          </p:cNvSpPr>
          <p:nvPr>
            <p:ph type="ctrTitle"/>
          </p:nvPr>
        </p:nvSpPr>
        <p:spPr>
          <a:xfrm>
            <a:off x="0" y="42333"/>
            <a:ext cx="5432778" cy="272344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Awesome God, puny man</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 y="2935506"/>
            <a:ext cx="3833711" cy="3922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4">
              <a:defRPr/>
            </a:pPr>
            <a:r>
              <a:rPr lang="en-US" sz="4000" b="1" dirty="0" smtClean="0">
                <a:effectLst>
                  <a:glow rad="165100">
                    <a:schemeClr val="tx1"/>
                  </a:glow>
                </a:effectLst>
              </a:rPr>
              <a:t>"God is in heaven and you are on earth…"</a:t>
            </a:r>
            <a:r>
              <a:rPr lang="en-SG" b="1" dirty="0" smtClean="0">
                <a:effectLst>
                  <a:glow rad="165100">
                    <a:schemeClr val="tx1"/>
                  </a:glow>
                </a:effectLst>
              </a:rPr>
              <a:t> </a:t>
            </a:r>
            <a:br>
              <a:rPr lang="en-SG" b="1" dirty="0" smtClean="0">
                <a:effectLst>
                  <a:glow rad="165100">
                    <a:schemeClr val="tx1"/>
                  </a:glow>
                </a:effectLst>
              </a:rPr>
            </a:br>
            <a:r>
              <a:rPr lang="en-SG" b="1" dirty="0" smtClean="0">
                <a:effectLst>
                  <a:glow rad="165100">
                    <a:schemeClr val="tx1"/>
                  </a:glow>
                </a:effectLst>
              </a:rPr>
              <a:t>(5:2b </a:t>
            </a:r>
            <a:r>
              <a:rPr lang="en-SG" sz="4000" b="1" dirty="0" smtClean="0">
                <a:effectLst>
                  <a:glow rad="165100">
                    <a:schemeClr val="tx1"/>
                  </a:glow>
                </a:effectLst>
              </a:rPr>
              <a:t>NIV</a:t>
            </a:r>
            <a:r>
              <a:rPr lang="en-SG" b="1" dirty="0" smtClean="0">
                <a:effectLst>
                  <a:glow rad="165100">
                    <a:schemeClr val="tx1"/>
                  </a:glow>
                </a:effectLst>
              </a:rPr>
              <a:t>).</a:t>
            </a:r>
            <a:endParaRPr lang="en-US" sz="8800" b="1" dirty="0">
              <a:effectLst>
                <a:glow rad="1651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6756805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19017" cy="6050736"/>
          </a:xfrm>
          <a:prstGeom prst="rect">
            <a:avLst/>
          </a:prstGeom>
        </p:spPr>
      </p:pic>
      <p:sp>
        <p:nvSpPr>
          <p:cNvPr id="900098" name="Rectangle 2"/>
          <p:cNvSpPr>
            <a:spLocks noGrp="1" noChangeArrowheads="1"/>
          </p:cNvSpPr>
          <p:nvPr>
            <p:ph type="ctrTitle"/>
          </p:nvPr>
        </p:nvSpPr>
        <p:spPr>
          <a:xfrm>
            <a:off x="0" y="5771443"/>
            <a:ext cx="9144000" cy="1096081"/>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"…so </a:t>
            </a:r>
            <a:r>
              <a:rPr lang="en-US" sz="4000" b="1" dirty="0">
                <a:effectLst>
                  <a:glow rad="127000">
                    <a:schemeClr val="tx1"/>
                  </a:glow>
                </a:effectLst>
                <a:latin typeface="Arial" charset="0"/>
                <a:ea typeface="ＭＳ Ｐゴシック" charset="0"/>
                <a:cs typeface="ＭＳ Ｐゴシック" charset="0"/>
              </a:rPr>
              <a:t>let your words be </a:t>
            </a:r>
            <a:r>
              <a:rPr lang="en-US" sz="4000" b="1" dirty="0" smtClean="0">
                <a:effectLst>
                  <a:glow rad="127000">
                    <a:schemeClr val="tx1"/>
                  </a:glow>
                </a:effectLst>
                <a:latin typeface="Arial" charset="0"/>
                <a:ea typeface="ＭＳ Ｐゴシック" charset="0"/>
                <a:cs typeface="ＭＳ Ｐゴシック" charset="0"/>
              </a:rPr>
              <a:t>few" (5:2c)</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67333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1055"/>
            <a:ext cx="9144000" cy="6919056"/>
          </a:xfrm>
          <a:prstGeom prst="rect">
            <a:avLst/>
          </a:prstGeom>
        </p:spPr>
      </p:pic>
      <p:sp>
        <p:nvSpPr>
          <p:cNvPr id="900098" name="Rectangle 2"/>
          <p:cNvSpPr>
            <a:spLocks noGrp="1" noChangeArrowheads="1"/>
          </p:cNvSpPr>
          <p:nvPr>
            <p:ph type="ctrTitle"/>
          </p:nvPr>
        </p:nvSpPr>
        <p:spPr>
          <a:xfrm>
            <a:off x="0" y="5286107"/>
            <a:ext cx="9144000" cy="1571894"/>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Psalm 46:10</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36774"/>
            <a:ext cx="9144000" cy="15718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"Be </a:t>
            </a:r>
            <a:r>
              <a:rPr lang="en-US" sz="4000" b="1" dirty="0">
                <a:effectLst>
                  <a:glow rad="127000">
                    <a:schemeClr val="tx1"/>
                  </a:glow>
                </a:effectLst>
                <a:latin typeface="Arial" charset="0"/>
                <a:ea typeface="ＭＳ Ｐゴシック" charset="0"/>
                <a:cs typeface="ＭＳ Ｐゴシック" charset="0"/>
              </a:rPr>
              <a:t>still and know that I am God</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284218"/>
            <a:ext cx="9144000" cy="15718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Pre-Service Meditation</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6762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06191"/>
            <a:ext cx="9144000" cy="1555750"/>
          </a:xfrm>
          <a:effectLst>
            <a:outerShdw blurRad="63500" dist="35921" dir="2700000" algn="ctr" rotWithShape="0">
              <a:schemeClr val="tx2">
                <a:alpha val="74998"/>
              </a:schemeClr>
            </a:outerShdw>
          </a:effectLst>
          <a:extLst/>
        </p:spPr>
        <p:txBody>
          <a:bodyPr/>
          <a:lstStyle/>
          <a:p>
            <a:pPr>
              <a:defRPr/>
            </a:pPr>
            <a:r>
              <a:rPr lang="en-US" sz="6000" b="1" i="1" dirty="0" smtClean="0">
                <a:effectLst>
                  <a:glow rad="876300">
                    <a:schemeClr val="tx1"/>
                  </a:glow>
                </a:effectLst>
                <a:latin typeface="Arial" charset="0"/>
                <a:ea typeface="ＭＳ Ｐゴシック" charset="0"/>
                <a:cs typeface="ＭＳ Ｐゴシック" charset="0"/>
              </a:rPr>
              <a:t>How to honor </a:t>
            </a:r>
            <a:r>
              <a:rPr lang="en-US" sz="6000" b="1" i="1" dirty="0">
                <a:effectLst>
                  <a:glow rad="876300">
                    <a:schemeClr val="tx1"/>
                  </a:glow>
                </a:effectLst>
                <a:latin typeface="Arial" charset="0"/>
                <a:ea typeface="ＭＳ Ｐゴシック" charset="0"/>
                <a:cs typeface="ＭＳ Ｐゴシック" charset="0"/>
              </a:rPr>
              <a:t>God in worship </a:t>
            </a:r>
          </a:p>
        </p:txBody>
      </p:sp>
      <p:sp>
        <p:nvSpPr>
          <p:cNvPr id="7" name="Rectangle 2"/>
          <p:cNvSpPr txBox="1">
            <a:spLocks noChangeArrowheads="1"/>
          </p:cNvSpPr>
          <p:nvPr/>
        </p:nvSpPr>
        <p:spPr bwMode="auto">
          <a:xfrm>
            <a:off x="295322" y="890472"/>
            <a:ext cx="2739849" cy="318556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spc="-100" dirty="0" smtClean="0">
                <a:solidFill>
                  <a:srgbClr val="000090"/>
                </a:solidFill>
                <a:ea typeface="ＭＳ Ｐゴシック" charset="0"/>
              </a:rPr>
              <a:t>Prepare yourself</a:t>
            </a:r>
            <a:endParaRPr lang="en-US" sz="4000" b="1" spc="-100" dirty="0">
              <a:solidFill>
                <a:srgbClr val="000090"/>
              </a:solidFill>
              <a:ea typeface="ＭＳ Ｐゴシック" charset="0"/>
            </a:endParaRPr>
          </a:p>
        </p:txBody>
      </p:sp>
      <p:sp>
        <p:nvSpPr>
          <p:cNvPr id="8" name="Rectangle 2"/>
          <p:cNvSpPr txBox="1">
            <a:spLocks noChangeArrowheads="1"/>
          </p:cNvSpPr>
          <p:nvPr/>
        </p:nvSpPr>
        <p:spPr bwMode="auto">
          <a:xfrm>
            <a:off x="3236503" y="890472"/>
            <a:ext cx="2739849" cy="318556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spc="-100" dirty="0" smtClean="0">
                <a:solidFill>
                  <a:srgbClr val="000090"/>
                </a:solidFill>
                <a:ea typeface="ＭＳ Ｐゴシック" charset="0"/>
              </a:rPr>
              <a:t>Listen to God</a:t>
            </a:r>
            <a:endParaRPr lang="en-US" sz="4000" b="1" spc="-100" dirty="0">
              <a:solidFill>
                <a:srgbClr val="000090"/>
              </a:solidFill>
              <a:ea typeface="ＭＳ Ｐゴシック" charset="0"/>
            </a:endParaRPr>
          </a:p>
        </p:txBody>
      </p:sp>
      <p:sp>
        <p:nvSpPr>
          <p:cNvPr id="9" name="Rectangle 2"/>
          <p:cNvSpPr txBox="1">
            <a:spLocks noChangeArrowheads="1"/>
          </p:cNvSpPr>
          <p:nvPr/>
        </p:nvSpPr>
        <p:spPr bwMode="auto">
          <a:xfrm>
            <a:off x="6192453" y="890472"/>
            <a:ext cx="2739849" cy="318556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spc="-100" dirty="0" smtClean="0">
                <a:solidFill>
                  <a:srgbClr val="000090"/>
                </a:solidFill>
                <a:ea typeface="ＭＳ Ｐゴシック" charset="0"/>
              </a:rPr>
              <a:t>Set aside cares</a:t>
            </a:r>
            <a:endParaRPr lang="en-US" sz="4000" b="1" spc="-100" dirty="0">
              <a:solidFill>
                <a:srgbClr val="000090"/>
              </a:solidFill>
              <a:ea typeface="ＭＳ Ｐゴシック" charset="0"/>
            </a:endParaRPr>
          </a:p>
        </p:txBody>
      </p:sp>
    </p:spTree>
    <p:extLst>
      <p:ext uri="{BB962C8B-B14F-4D97-AF65-F5344CB8AC3E}">
        <p14:creationId xmlns:p14="http://schemas.microsoft.com/office/powerpoint/2010/main" val="3482606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11110" y="2153330"/>
            <a:ext cx="6505223" cy="4704670"/>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"As </a:t>
            </a:r>
            <a:r>
              <a:rPr lang="en-US" sz="3600" b="1" dirty="0">
                <a:effectLst>
                  <a:glow rad="127000">
                    <a:schemeClr val="tx1"/>
                  </a:glow>
                </a:effectLst>
                <a:latin typeface="Arial" charset="0"/>
                <a:ea typeface="ＭＳ Ｐゴシック" charset="0"/>
                <a:cs typeface="ＭＳ Ｐゴシック" charset="0"/>
              </a:rPr>
              <a:t>a dream comes when there are many cares, so the speech of a fool when there are many </a:t>
            </a:r>
            <a:r>
              <a:rPr lang="en-US" sz="3600" b="1" dirty="0" smtClean="0">
                <a:effectLst>
                  <a:glow rad="127000">
                    <a:schemeClr val="tx1"/>
                  </a:glow>
                </a:effectLst>
                <a:latin typeface="Arial" charset="0"/>
                <a:ea typeface="ＭＳ Ｐゴシック" charset="0"/>
                <a:cs typeface="ＭＳ Ｐゴシック" charset="0"/>
              </a:rPr>
              <a:t>words" (5:3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8139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17291" cy="583506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Wandering… What to do?</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495288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605854"/>
            <a:ext cx="9036496" cy="1252146"/>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Sitting in Prayer</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5899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you struggle worshipping God</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2243124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6513" y="-1"/>
            <a:ext cx="5887154" cy="1905001"/>
          </a:xfrm>
          <a:effectLst/>
          <a:extLst/>
        </p:spPr>
        <p:txBody>
          <a:bodyPr/>
          <a:lstStyle/>
          <a:p>
            <a:pPr>
              <a:defRPr/>
            </a:pPr>
            <a:r>
              <a:rPr lang="en-US" b="1" dirty="0" smtClean="0">
                <a:solidFill>
                  <a:schemeClr val="tx2"/>
                </a:solidFill>
                <a:effectLst/>
                <a:latin typeface="Arial" charset="0"/>
                <a:ea typeface="ＭＳ Ｐゴシック" charset="0"/>
                <a:cs typeface="ＭＳ Ｐゴシック" charset="0"/>
              </a:rPr>
              <a:t>Pray standing up!</a:t>
            </a:r>
            <a:endParaRPr lang="en-US" b="1" dirty="0">
              <a:solidFill>
                <a:schemeClr val="tx2"/>
              </a:solidFill>
              <a:effectLst/>
              <a:latin typeface="Arial" charset="0"/>
              <a:ea typeface="ＭＳ Ｐゴシック" charset="0"/>
              <a:cs typeface="ＭＳ Ｐゴシック" charset="0"/>
            </a:endParaRPr>
          </a:p>
        </p:txBody>
      </p:sp>
      <p:pic>
        <p:nvPicPr>
          <p:cNvPr id="8" name="Picture 7"/>
          <p:cNvPicPr>
            <a:picLocks noChangeAspect="1"/>
          </p:cNvPicPr>
          <p:nvPr/>
        </p:nvPicPr>
        <p:blipFill>
          <a:blip r:embed="rId4"/>
          <a:stretch>
            <a:fillRect/>
          </a:stretch>
        </p:blipFill>
        <p:spPr>
          <a:xfrm>
            <a:off x="4085246" y="1382888"/>
            <a:ext cx="5058754" cy="5263443"/>
          </a:xfrm>
          <a:prstGeom prst="rect">
            <a:avLst/>
          </a:prstGeom>
        </p:spPr>
      </p:pic>
      <p:pic>
        <p:nvPicPr>
          <p:cNvPr id="3" name="Picture 2"/>
          <p:cNvPicPr>
            <a:picLocks noChangeAspect="1"/>
          </p:cNvPicPr>
          <p:nvPr/>
        </p:nvPicPr>
        <p:blipFill>
          <a:blip r:embed="rId5"/>
          <a:stretch>
            <a:fillRect/>
          </a:stretch>
        </p:blipFill>
        <p:spPr>
          <a:xfrm>
            <a:off x="313266" y="2390422"/>
            <a:ext cx="4114800" cy="3898900"/>
          </a:xfrm>
          <a:prstGeom prst="rect">
            <a:avLst/>
          </a:prstGeom>
        </p:spPr>
      </p:pic>
    </p:spTree>
    <p:extLst>
      <p:ext uri="{BB962C8B-B14F-4D97-AF65-F5344CB8AC3E}">
        <p14:creationId xmlns:p14="http://schemas.microsoft.com/office/powerpoint/2010/main" val="205114953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945922"/>
          </a:xfrm>
          <a:noFill/>
          <a:ln>
            <a:noFill/>
          </a:ln>
          <a:effectLst/>
          <a:extLst/>
        </p:spPr>
        <p:txBody>
          <a:bodyPr vert="horz" wrap="square" lIns="91440" tIns="45720" rIns="91440" bIns="45720" numCol="1" anchor="ctr" anchorCtr="0" compatLnSpc="1">
            <a:prstTxWarp prst="textNoShape">
              <a:avLst/>
            </a:prstTxWarp>
          </a:bodyPr>
          <a:lstStyle/>
          <a:p>
            <a:r>
              <a:rPr lang="en-US" b="1" dirty="0">
                <a:solidFill>
                  <a:schemeClr val="tx2"/>
                </a:solidFill>
                <a:effectLst/>
                <a:latin typeface="Arial" charset="0"/>
                <a:ea typeface="ＭＳ Ｐゴシック" charset="0"/>
                <a:cs typeface="ＭＳ Ｐゴシック" charset="0"/>
              </a:rPr>
              <a:t>How did they pray in the Bible?</a:t>
            </a:r>
          </a:p>
        </p:txBody>
      </p:sp>
      <p:pic>
        <p:nvPicPr>
          <p:cNvPr id="3" name="Picture 2"/>
          <p:cNvPicPr>
            <a:picLocks noChangeAspect="1"/>
          </p:cNvPicPr>
          <p:nvPr/>
        </p:nvPicPr>
        <p:blipFill>
          <a:blip r:embed="rId4"/>
          <a:stretch>
            <a:fillRect/>
          </a:stretch>
        </p:blipFill>
        <p:spPr>
          <a:xfrm>
            <a:off x="122605" y="2146299"/>
            <a:ext cx="8725061" cy="3119403"/>
          </a:xfrm>
          <a:prstGeom prst="rect">
            <a:avLst/>
          </a:prstGeom>
        </p:spPr>
      </p:pic>
    </p:spTree>
    <p:extLst>
      <p:ext uri="{BB962C8B-B14F-4D97-AF65-F5344CB8AC3E}">
        <p14:creationId xmlns:p14="http://schemas.microsoft.com/office/powerpoint/2010/main" val="142951485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9507" y="368300"/>
            <a:ext cx="5340157" cy="630766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6513" y="-1"/>
            <a:ext cx="3996266" cy="2808111"/>
          </a:xfrm>
          <a:noFill/>
          <a:ln>
            <a:noFill/>
          </a:ln>
          <a:effectLst/>
          <a:extLst/>
        </p:spPr>
        <p:txBody>
          <a:bodyPr vert="horz" wrap="square" lIns="91440" tIns="45720" rIns="91440" bIns="45720" numCol="1" anchor="ctr" anchorCtr="0" compatLnSpc="1">
            <a:prstTxWarp prst="textNoShape">
              <a:avLst/>
            </a:prstTxWarp>
          </a:bodyPr>
          <a:lstStyle/>
          <a:p>
            <a:r>
              <a:rPr lang="en-US" b="1" dirty="0">
                <a:solidFill>
                  <a:schemeClr val="tx2"/>
                </a:solidFill>
                <a:effectLst/>
                <a:latin typeface="Arial" charset="0"/>
                <a:ea typeface="ＭＳ Ｐゴシック" charset="0"/>
                <a:cs typeface="ＭＳ Ｐゴシック" charset="0"/>
              </a:rPr>
              <a:t>Scriptural Positions of Prayer</a:t>
            </a: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4255" y="2977445"/>
            <a:ext cx="2429051" cy="3316110"/>
          </a:xfrm>
          <a:prstGeom prst="rect">
            <a:avLst/>
          </a:prstGeom>
        </p:spPr>
      </p:pic>
      <p:pic>
        <p:nvPicPr>
          <p:cNvPr id="6" name="Picture 5"/>
          <p:cNvPicPr>
            <a:picLocks noChangeAspect="1"/>
          </p:cNvPicPr>
          <p:nvPr/>
        </p:nvPicPr>
        <p:blipFill>
          <a:blip r:embed="rId6"/>
          <a:stretch>
            <a:fillRect/>
          </a:stretch>
        </p:blipFill>
        <p:spPr>
          <a:xfrm>
            <a:off x="0" y="5238216"/>
            <a:ext cx="2563989" cy="1437751"/>
          </a:xfrm>
          <a:prstGeom prst="rect">
            <a:avLst/>
          </a:prstGeom>
        </p:spPr>
      </p:pic>
    </p:spTree>
    <p:extLst>
      <p:ext uri="{BB962C8B-B14F-4D97-AF65-F5344CB8AC3E}">
        <p14:creationId xmlns:p14="http://schemas.microsoft.com/office/powerpoint/2010/main" val="310031530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102972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rot="20747117">
            <a:off x="254000" y="640645"/>
            <a:ext cx="3302000" cy="2463800"/>
          </a:xfrm>
          <a:prstGeom prst="rect">
            <a:avLst/>
          </a:prstGeom>
        </p:spPr>
      </p:pic>
      <p:sp>
        <p:nvSpPr>
          <p:cNvPr id="900098" name="Rectangle 2"/>
          <p:cNvSpPr>
            <a:spLocks noGrp="1" noChangeArrowheads="1"/>
          </p:cNvSpPr>
          <p:nvPr>
            <p:ph type="ctrTitle"/>
          </p:nvPr>
        </p:nvSpPr>
        <p:spPr>
          <a:xfrm>
            <a:off x="107504" y="116633"/>
            <a:ext cx="9036496" cy="1858924"/>
          </a:xfrm>
          <a:effectLst>
            <a:outerShdw blurRad="63500" dist="35921" dir="2700000" algn="ctr" rotWithShape="0">
              <a:schemeClr val="tx2">
                <a:alpha val="74998"/>
              </a:schemeClr>
            </a:outerShdw>
          </a:effectLst>
          <a:extLst/>
        </p:spPr>
        <p:txBody>
          <a:bodyPr/>
          <a:lstStyle/>
          <a:p>
            <a:pPr algn="r">
              <a:defRPr/>
            </a:pPr>
            <a:r>
              <a:rPr lang="en-US" sz="6600" b="1" dirty="0" smtClean="0">
                <a:effectLst>
                  <a:glow rad="127000">
                    <a:schemeClr val="tx1"/>
                  </a:glow>
                </a:effectLst>
                <a:latin typeface="Arial" charset="0"/>
                <a:ea typeface="ＭＳ Ｐゴシック" charset="0"/>
                <a:cs typeface="ＭＳ Ｐゴシック" charset="0"/>
              </a:rPr>
              <a:t>Use Lists</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92077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99580"/>
            <a:ext cx="9144000" cy="124094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Pray with someone else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146800"/>
            <a:ext cx="9235954" cy="4369233"/>
          </a:xfrm>
          <a:prstGeom prst="rect">
            <a:avLst/>
          </a:prstGeom>
        </p:spPr>
      </p:pic>
      <p:pic>
        <p:nvPicPr>
          <p:cNvPr id="3" name="Picture 2"/>
          <p:cNvPicPr>
            <a:picLocks noChangeAspect="1"/>
          </p:cNvPicPr>
          <p:nvPr/>
        </p:nvPicPr>
        <p:blipFill>
          <a:blip r:embed="rId4"/>
          <a:stretch>
            <a:fillRect/>
          </a:stretch>
        </p:blipFill>
        <p:spPr>
          <a:xfrm>
            <a:off x="5363972" y="284121"/>
            <a:ext cx="3492500" cy="2324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6872793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095999"/>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Pray with someone else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679418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23913"/>
            <a:ext cx="6084888" cy="60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1655"/>
            <a:ext cx="8876815" cy="2232248"/>
          </a:xfrm>
          <a:effectLst>
            <a:outerShdw blurRad="63500" dist="35921" dir="2700000" algn="ctr" rotWithShape="0">
              <a:schemeClr val="tx2">
                <a:alpha val="74998"/>
              </a:schemeClr>
            </a:outerShdw>
          </a:effectLst>
          <a:extLst/>
        </p:spPr>
        <p:txBody>
          <a:bodyPr/>
          <a:lstStyle/>
          <a:p>
            <a:pPr algn="r">
              <a:defRPr/>
            </a:pPr>
            <a:r>
              <a:rPr lang="en-US" sz="5400" b="1" dirty="0" smtClean="0">
                <a:effectLst>
                  <a:glow rad="127000">
                    <a:schemeClr val="tx1"/>
                  </a:glow>
                </a:effectLst>
                <a:latin typeface="Arial" charset="0"/>
                <a:ea typeface="ＭＳ Ｐゴシック" charset="0"/>
                <a:cs typeface="ＭＳ Ｐゴシック" charset="0"/>
              </a:rPr>
              <a:t>I</a:t>
            </a:r>
            <a:r>
              <a:rPr lang="en-US" sz="5400" b="1" dirty="0">
                <a:effectLst>
                  <a:glow rad="127000">
                    <a:schemeClr val="tx1"/>
                  </a:glow>
                </a:effectLst>
                <a:latin typeface="Arial" charset="0"/>
                <a:ea typeface="ＭＳ Ｐゴシック" charset="0"/>
                <a:cs typeface="ＭＳ Ｐゴシック" charset="0"/>
              </a:rPr>
              <a:t>. </a:t>
            </a:r>
            <a:r>
              <a:rPr lang="en-US" sz="5400" b="1" dirty="0" smtClean="0">
                <a:effectLst>
                  <a:glow rad="127000">
                    <a:schemeClr val="tx1"/>
                  </a:glow>
                </a:effectLst>
                <a:latin typeface="Arial" charset="0"/>
                <a:ea typeface="ＭＳ Ｐゴシック" charset="0"/>
                <a:cs typeface="ＭＳ Ｐゴシック" charset="0"/>
              </a:rPr>
              <a:t>Honor God in your  </a:t>
            </a:r>
            <a:r>
              <a:rPr lang="en-US" sz="5400" b="1" dirty="0" smtClean="0">
                <a:solidFill>
                  <a:srgbClr val="FFFF00"/>
                </a:solidFill>
                <a:effectLst>
                  <a:glow rad="127000">
                    <a:schemeClr val="tx1"/>
                  </a:glow>
                </a:effectLst>
                <a:latin typeface="Arial" charset="0"/>
                <a:ea typeface="ＭＳ Ｐゴシック" charset="0"/>
                <a:cs typeface="ＭＳ Ｐゴシック" charset="0"/>
              </a:rPr>
              <a:t>worship</a:t>
            </a:r>
            <a:r>
              <a:rPr lang="en-US" sz="5400" b="1" dirty="0" smtClean="0">
                <a:effectLst>
                  <a:glow rad="127000">
                    <a:schemeClr val="tx1"/>
                  </a:glow>
                </a:effectLst>
                <a:latin typeface="Arial" charset="0"/>
                <a:ea typeface="ＭＳ Ｐゴシック" charset="0"/>
                <a:cs typeface="ＭＳ Ｐゴシック" charset="0"/>
              </a:rPr>
              <a:t> (1-3)</a:t>
            </a:r>
            <a:r>
              <a:rPr lang="en-US" sz="54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794060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06191"/>
            <a:ext cx="9144000" cy="1555750"/>
          </a:xfrm>
          <a:effectLst>
            <a:outerShdw blurRad="63500" dist="35921" dir="2700000" algn="ctr" rotWithShape="0">
              <a:schemeClr val="tx2">
                <a:alpha val="74998"/>
              </a:schemeClr>
            </a:outerShdw>
          </a:effectLst>
          <a:extLst/>
        </p:spPr>
        <p:txBody>
          <a:bodyPr/>
          <a:lstStyle/>
          <a:p>
            <a:pPr>
              <a:defRPr/>
            </a:pPr>
            <a:r>
              <a:rPr lang="en-US" sz="6000" b="1" i="1" dirty="0" smtClean="0">
                <a:effectLst>
                  <a:glow rad="876300">
                    <a:schemeClr val="tx1"/>
                  </a:glow>
                </a:effectLst>
                <a:latin typeface="Arial" charset="0"/>
                <a:ea typeface="ＭＳ Ｐゴシック" charset="0"/>
                <a:cs typeface="ＭＳ Ｐゴシック" charset="0"/>
              </a:rPr>
              <a:t>How to honor </a:t>
            </a:r>
            <a:r>
              <a:rPr lang="en-US" sz="6000" b="1" i="1" dirty="0">
                <a:effectLst>
                  <a:glow rad="876300">
                    <a:schemeClr val="tx1"/>
                  </a:glow>
                </a:effectLst>
                <a:latin typeface="Arial" charset="0"/>
                <a:ea typeface="ＭＳ Ｐゴシック" charset="0"/>
                <a:cs typeface="ＭＳ Ｐゴシック" charset="0"/>
              </a:rPr>
              <a:t>God in worship </a:t>
            </a:r>
          </a:p>
        </p:txBody>
      </p:sp>
      <p:sp>
        <p:nvSpPr>
          <p:cNvPr id="4" name="Rectangle 2"/>
          <p:cNvSpPr txBox="1">
            <a:spLocks noChangeArrowheads="1"/>
          </p:cNvSpPr>
          <p:nvPr/>
        </p:nvSpPr>
        <p:spPr bwMode="auto">
          <a:xfrm>
            <a:off x="385490" y="1067688"/>
            <a:ext cx="2616455" cy="301479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Prepare yourself</a:t>
            </a:r>
            <a:endParaRPr lang="en-US" b="1" spc="-100" dirty="0">
              <a:solidFill>
                <a:srgbClr val="000090"/>
              </a:solidFill>
              <a:ea typeface="ＭＳ Ｐゴシック" charset="0"/>
            </a:endParaRPr>
          </a:p>
        </p:txBody>
      </p:sp>
      <p:sp>
        <p:nvSpPr>
          <p:cNvPr id="5" name="Rectangle 2"/>
          <p:cNvSpPr txBox="1">
            <a:spLocks noChangeArrowheads="1"/>
          </p:cNvSpPr>
          <p:nvPr/>
        </p:nvSpPr>
        <p:spPr bwMode="auto">
          <a:xfrm>
            <a:off x="3193777" y="1067688"/>
            <a:ext cx="2616455" cy="301479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Listen to God</a:t>
            </a:r>
            <a:endParaRPr lang="en-US" b="1" spc="-100" dirty="0">
              <a:solidFill>
                <a:srgbClr val="000090"/>
              </a:solidFill>
              <a:ea typeface="ＭＳ Ｐゴシック" charset="0"/>
            </a:endParaRPr>
          </a:p>
        </p:txBody>
      </p:sp>
      <p:sp>
        <p:nvSpPr>
          <p:cNvPr id="6" name="Rectangle 2"/>
          <p:cNvSpPr txBox="1">
            <a:spLocks noChangeArrowheads="1"/>
          </p:cNvSpPr>
          <p:nvPr/>
        </p:nvSpPr>
        <p:spPr bwMode="auto">
          <a:xfrm>
            <a:off x="6002065" y="1067688"/>
            <a:ext cx="2616455" cy="301479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Set aside cares</a:t>
            </a:r>
            <a:endParaRPr lang="en-US" b="1" spc="-100" dirty="0">
              <a:solidFill>
                <a:srgbClr val="000090"/>
              </a:solidFill>
              <a:ea typeface="ＭＳ Ｐゴシック" charset="0"/>
            </a:endParaRPr>
          </a:p>
        </p:txBody>
      </p:sp>
    </p:spTree>
    <p:extLst>
      <p:ext uri="{BB962C8B-B14F-4D97-AF65-F5344CB8AC3E}">
        <p14:creationId xmlns:p14="http://schemas.microsoft.com/office/powerpoint/2010/main" val="23175540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9097"/>
            <a:ext cx="9144000" cy="6864824"/>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1655"/>
            <a:ext cx="8876815" cy="2232248"/>
          </a:xfrm>
          <a:effectLst>
            <a:outerShdw blurRad="63500" dist="35921" dir="2700000" algn="ctr" rotWithShape="0">
              <a:schemeClr val="tx2">
                <a:alpha val="74998"/>
              </a:schemeClr>
            </a:outerShdw>
          </a:effectLst>
          <a:extLst/>
        </p:spPr>
        <p:txBody>
          <a:bodyPr/>
          <a:lstStyle/>
          <a:p>
            <a:pPr algn="r">
              <a:defRPr/>
            </a:pPr>
            <a:r>
              <a:rPr lang="en-US" sz="5400" b="1" dirty="0" smtClean="0">
                <a:effectLst>
                  <a:glow rad="127000">
                    <a:schemeClr val="tx1"/>
                  </a:glow>
                </a:effectLst>
                <a:latin typeface="Arial" charset="0"/>
                <a:ea typeface="ＭＳ Ｐゴシック" charset="0"/>
                <a:cs typeface="ＭＳ Ｐゴシック" charset="0"/>
              </a:rPr>
              <a:t>II</a:t>
            </a:r>
            <a:r>
              <a:rPr lang="en-US" sz="5400" b="1" dirty="0">
                <a:effectLst>
                  <a:glow rad="127000">
                    <a:schemeClr val="tx1"/>
                  </a:glow>
                </a:effectLst>
                <a:latin typeface="Arial" charset="0"/>
                <a:ea typeface="ＭＳ Ｐゴシック" charset="0"/>
                <a:cs typeface="ＭＳ Ｐゴシック" charset="0"/>
              </a:rPr>
              <a:t>. </a:t>
            </a:r>
            <a:r>
              <a:rPr lang="en-US" sz="5400" b="1" dirty="0" smtClean="0">
                <a:effectLst>
                  <a:glow rad="127000">
                    <a:schemeClr val="tx1"/>
                  </a:glow>
                </a:effectLst>
                <a:latin typeface="Arial" charset="0"/>
                <a:ea typeface="ＭＳ Ｐゴシック" charset="0"/>
                <a:cs typeface="ＭＳ Ｐゴシック" charset="0"/>
              </a:rPr>
              <a:t>Honor God in your  </a:t>
            </a:r>
            <a:r>
              <a:rPr lang="en-US" sz="5400" b="1" smtClean="0">
                <a:solidFill>
                  <a:srgbClr val="FFFF00"/>
                </a:solidFill>
                <a:effectLst>
                  <a:glow rad="127000">
                    <a:schemeClr val="tx1"/>
                  </a:glow>
                </a:effectLst>
                <a:latin typeface="Arial" charset="0"/>
                <a:ea typeface="ＭＳ Ｐゴシック" charset="0"/>
                <a:cs typeface="ＭＳ Ｐゴシック" charset="0"/>
              </a:rPr>
              <a:t>vows </a:t>
            </a:r>
            <a:r>
              <a:rPr lang="en-US" sz="5400" b="1" smtClean="0">
                <a:effectLst>
                  <a:glow rad="127000">
                    <a:schemeClr val="tx1"/>
                  </a:glow>
                </a:effectLst>
                <a:latin typeface="Arial" charset="0"/>
                <a:ea typeface="ＭＳ Ｐゴシック" charset="0"/>
                <a:cs typeface="ＭＳ Ｐゴシック" charset="0"/>
              </a:rPr>
              <a:t>(4-</a:t>
            </a:r>
            <a:r>
              <a:rPr lang="en-US" sz="5400" b="1" dirty="0" smtClean="0">
                <a:effectLst>
                  <a:glow rad="127000">
                    <a:schemeClr val="tx1"/>
                  </a:glow>
                </a:effectLst>
                <a:latin typeface="Arial" charset="0"/>
                <a:ea typeface="ＭＳ Ｐゴシック" charset="0"/>
                <a:cs typeface="ＭＳ Ｐゴシック" charset="0"/>
              </a:rPr>
              <a:t>7)</a:t>
            </a:r>
            <a:r>
              <a:rPr lang="en-US" sz="54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200959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lvl="2">
              <a:defRPr/>
            </a:pPr>
            <a:r>
              <a:rPr lang="en-US" sz="3600" b="1" dirty="0" smtClean="0">
                <a:effectLst>
                  <a:glow rad="127000">
                    <a:schemeClr val="tx1"/>
                  </a:glow>
                </a:effectLst>
                <a:ea typeface="ＭＳ Ｐゴシック" charset="0"/>
                <a:cs typeface="ＭＳ Ｐゴシック" charset="0"/>
              </a:rPr>
              <a:t>"When </a:t>
            </a:r>
            <a:r>
              <a:rPr lang="en-US" sz="3600" b="1" dirty="0">
                <a:effectLst>
                  <a:glow rad="127000">
                    <a:schemeClr val="tx1"/>
                  </a:glow>
                </a:effectLst>
                <a:ea typeface="ＭＳ Ｐゴシック" charset="0"/>
                <a:cs typeface="ＭＳ Ｐゴシック" charset="0"/>
              </a:rPr>
              <a:t>you make a vow to God, do not delay in fulfilling it.  He has no pleasure in fools; fulfill your </a:t>
            </a:r>
            <a:r>
              <a:rPr lang="en-US" sz="3600" b="1" dirty="0" smtClean="0">
                <a:effectLst>
                  <a:glow rad="127000">
                    <a:schemeClr val="tx1"/>
                  </a:glow>
                </a:effectLst>
                <a:ea typeface="ＭＳ Ｐゴシック" charset="0"/>
                <a:cs typeface="ＭＳ Ｐゴシック" charset="0"/>
              </a:rPr>
              <a:t>vow" (5:4 </a:t>
            </a:r>
            <a:r>
              <a:rPr lang="en-US" sz="3200" b="1" dirty="0" smtClean="0">
                <a:effectLst>
                  <a:glow rad="127000">
                    <a:schemeClr val="tx1"/>
                  </a:glow>
                </a:effectLst>
                <a:ea typeface="ＭＳ Ｐゴシック" charset="0"/>
                <a:cs typeface="ＭＳ Ｐゴシック" charset="0"/>
              </a:rPr>
              <a:t>NIV</a:t>
            </a:r>
            <a:r>
              <a:rPr lang="en-US" sz="3600" b="1" dirty="0" smtClean="0">
                <a:effectLst>
                  <a:glow rad="127000">
                    <a:schemeClr val="tx1"/>
                  </a:glow>
                </a:effectLst>
                <a:ea typeface="ＭＳ Ｐゴシック" charset="0"/>
                <a:cs typeface="ＭＳ Ｐゴシック" charset="0"/>
              </a:rPr>
              <a:t>).</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61888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6361564" cy="6908261"/>
          </a:xfrm>
          <a:prstGeom prst="rect">
            <a:avLst/>
          </a:prstGeom>
        </p:spPr>
      </p:pic>
      <p:sp>
        <p:nvSpPr>
          <p:cNvPr id="900098" name="Rectangle 2"/>
          <p:cNvSpPr>
            <a:spLocks noGrp="1" noChangeArrowheads="1"/>
          </p:cNvSpPr>
          <p:nvPr>
            <p:ph type="ctrTitle"/>
          </p:nvPr>
        </p:nvSpPr>
        <p:spPr>
          <a:xfrm>
            <a:off x="-7488" y="-1"/>
            <a:ext cx="6369052" cy="137789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Awe!</a:t>
            </a:r>
            <a:endParaRPr lang="en-US" sz="5400" b="1" dirty="0">
              <a:effectLst>
                <a:glow rad="127000">
                  <a:schemeClr val="tx1"/>
                </a:glow>
              </a:effectLst>
              <a:latin typeface="Arial" charset="0"/>
              <a:ea typeface="ＭＳ Ｐゴシック" charset="0"/>
              <a:cs typeface="ＭＳ Ｐゴシック" charset="0"/>
            </a:endParaRPr>
          </a:p>
        </p:txBody>
      </p:sp>
      <p:grpSp>
        <p:nvGrpSpPr>
          <p:cNvPr id="4" name="Group 3"/>
          <p:cNvGrpSpPr/>
          <p:nvPr/>
        </p:nvGrpSpPr>
        <p:grpSpPr>
          <a:xfrm>
            <a:off x="4564512" y="1864976"/>
            <a:ext cx="4603448" cy="4579488"/>
            <a:chOff x="4564512" y="1864976"/>
            <a:chExt cx="4603448" cy="4579488"/>
          </a:xfrm>
        </p:grpSpPr>
        <p:pic>
          <p:nvPicPr>
            <p:cNvPr id="3" name="Picture 2"/>
            <p:cNvPicPr>
              <a:picLocks noChangeAspect="1"/>
            </p:cNvPicPr>
            <p:nvPr/>
          </p:nvPicPr>
          <p:blipFill>
            <a:blip r:embed="rId4"/>
            <a:stretch>
              <a:fillRect/>
            </a:stretch>
          </p:blipFill>
          <p:spPr>
            <a:xfrm>
              <a:off x="4564512" y="1864976"/>
              <a:ext cx="4579488" cy="4579488"/>
            </a:xfrm>
            <a:prstGeom prst="rect">
              <a:avLst/>
            </a:prstGeom>
          </p:spPr>
        </p:pic>
        <p:sp>
          <p:nvSpPr>
            <p:cNvPr id="5" name="Rectangle 2"/>
            <p:cNvSpPr txBox="1">
              <a:spLocks noChangeArrowheads="1"/>
            </p:cNvSpPr>
            <p:nvPr/>
          </p:nvSpPr>
          <p:spPr bwMode="auto">
            <a:xfrm>
              <a:off x="6301662" y="2204620"/>
              <a:ext cx="2866298" cy="13778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Blah!</a:t>
              </a:r>
              <a:endParaRPr lang="en-US" sz="5400" b="1" dirty="0">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35076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922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is a Vow?</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625753"/>
            <a:ext cx="9036496"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"an </a:t>
            </a:r>
            <a:r>
              <a:rPr lang="en-US" sz="3600" b="1" dirty="0">
                <a:effectLst>
                  <a:glow rad="127000">
                    <a:schemeClr val="tx1"/>
                  </a:glow>
                </a:effectLst>
                <a:latin typeface="Arial" charset="0"/>
                <a:ea typeface="ＭＳ Ｐゴシック" charset="0"/>
                <a:cs typeface="ＭＳ Ｐゴシック" charset="0"/>
              </a:rPr>
              <a:t>unconditional, solemn promise to do or not to do </a:t>
            </a:r>
            <a:r>
              <a:rPr lang="en-US" sz="3600" b="1" dirty="0" smtClean="0">
                <a:effectLst>
                  <a:glow rad="127000">
                    <a:schemeClr val="tx1"/>
                  </a:glow>
                </a:effectLst>
                <a:latin typeface="Arial" charset="0"/>
                <a:ea typeface="ＭＳ Ｐゴシック" charset="0"/>
                <a:cs typeface="ＭＳ Ｐゴシック" charset="0"/>
              </a:rPr>
              <a:t>something."</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1324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81000"/>
            <a:ext cx="9299615" cy="6180667"/>
          </a:xfrm>
          <a:prstGeom prst="rect">
            <a:avLst/>
          </a:prstGeom>
        </p:spPr>
      </p:pic>
      <p:sp>
        <p:nvSpPr>
          <p:cNvPr id="900098" name="Rectangle 2"/>
          <p:cNvSpPr>
            <a:spLocks noGrp="1" noChangeArrowheads="1"/>
          </p:cNvSpPr>
          <p:nvPr>
            <p:ph type="ctrTitle"/>
          </p:nvPr>
        </p:nvSpPr>
        <p:spPr>
          <a:xfrm>
            <a:off x="0" y="5128149"/>
            <a:ext cx="9144000" cy="1612376"/>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Wedding Vows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980595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5400"/>
            <a:ext cx="9144000" cy="1357489"/>
          </a:xfrm>
          <a:blipFill rotWithShape="1">
            <a:blip r:embed="rId3"/>
            <a:tile tx="0" ty="0" sx="100000" sy="100000" flip="none" algn="tl"/>
          </a:blipFill>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My Vows</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25778" y="1563511"/>
            <a:ext cx="8918222" cy="52944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defRPr/>
            </a:pPr>
            <a:r>
              <a:rPr lang="en-US" sz="5400" b="1" dirty="0" smtClean="0">
                <a:effectLst>
                  <a:glow rad="127000">
                    <a:schemeClr val="tx1"/>
                  </a:glow>
                </a:effectLst>
                <a:latin typeface="Arial" charset="0"/>
                <a:ea typeface="ＭＳ Ｐゴシック" charset="0"/>
                <a:cs typeface="ＭＳ Ｐゴシック" charset="0"/>
              </a:rPr>
              <a:t>Sexual purity</a:t>
            </a:r>
          </a:p>
          <a:p>
            <a:pPr marL="914400" indent="-914400" algn="l">
              <a:buFont typeface="+mj-lt"/>
              <a:buAutoNum type="arabicPeriod"/>
              <a:defRPr/>
            </a:pPr>
            <a:r>
              <a:rPr lang="en-US" sz="5400" b="1" dirty="0" smtClean="0">
                <a:effectLst>
                  <a:glow rad="127000">
                    <a:schemeClr val="tx1"/>
                  </a:glow>
                </a:effectLst>
                <a:latin typeface="Arial" charset="0"/>
                <a:ea typeface="ＭＳ Ｐゴシック" charset="0"/>
                <a:cs typeface="ＭＳ Ｐゴシック" charset="0"/>
              </a:rPr>
              <a:t>Read Bible 5 min./day</a:t>
            </a:r>
          </a:p>
          <a:p>
            <a:pPr marL="914400" indent="-914400" algn="l">
              <a:buFont typeface="+mj-lt"/>
              <a:buAutoNum type="arabicPeriod"/>
              <a:defRPr/>
            </a:pPr>
            <a:r>
              <a:rPr lang="en-US" sz="5400" b="1" dirty="0" smtClean="0">
                <a:effectLst>
                  <a:glow rad="127000">
                    <a:schemeClr val="tx1"/>
                  </a:glow>
                </a:effectLst>
                <a:latin typeface="Arial" charset="0"/>
                <a:ea typeface="ＭＳ Ｐゴシック" charset="0"/>
                <a:cs typeface="ＭＳ Ｐゴシック" charset="0"/>
              </a:rPr>
              <a:t>Never divorce Susan</a:t>
            </a:r>
          </a:p>
          <a:p>
            <a:pPr marL="914400" indent="-914400" algn="l">
              <a:buFont typeface="+mj-lt"/>
              <a:buAutoNum type="arabicPeriod"/>
              <a:defRPr/>
            </a:pPr>
            <a:r>
              <a:rPr lang="en-US" sz="5400" b="1" dirty="0" smtClean="0">
                <a:effectLst>
                  <a:glow rad="127000">
                    <a:schemeClr val="tx1"/>
                  </a:glow>
                </a:effectLst>
                <a:latin typeface="Arial" charset="0"/>
                <a:ea typeface="ＭＳ Ｐゴシック" charset="0"/>
                <a:cs typeface="ＭＳ Ｐゴシック" charset="0"/>
              </a:rPr>
              <a:t>Serve God anywhere</a:t>
            </a:r>
          </a:p>
          <a:p>
            <a:pPr marL="914400" indent="-914400" algn="l">
              <a:buFont typeface="+mj-lt"/>
              <a:buAutoNum type="arabicPeriod"/>
              <a:defRPr/>
            </a:pPr>
            <a:r>
              <a:rPr lang="en-US" sz="5400" b="1" dirty="0" smtClean="0">
                <a:effectLst>
                  <a:glow rad="127000">
                    <a:schemeClr val="tx1"/>
                  </a:glow>
                </a:effectLst>
                <a:latin typeface="Arial" charset="0"/>
                <a:ea typeface="ＭＳ Ｐゴシック" charset="0"/>
                <a:cs typeface="ＭＳ Ｐゴシック" charset="0"/>
              </a:rPr>
              <a:t>Church membership</a:t>
            </a:r>
          </a:p>
          <a:p>
            <a:pPr marL="914400" indent="-914400" algn="l">
              <a:buFont typeface="+mj-lt"/>
              <a:buAutoNum type="arabicPeriod"/>
              <a:defRPr/>
            </a:pPr>
            <a:r>
              <a:rPr lang="en-US" sz="5400" b="1" dirty="0" smtClean="0">
                <a:effectLst>
                  <a:glow rad="127000">
                    <a:schemeClr val="tx1"/>
                  </a:glow>
                </a:effectLst>
                <a:latin typeface="Arial" charset="0"/>
                <a:ea typeface="ＭＳ Ｐゴシック" charset="0"/>
                <a:cs typeface="ＭＳ Ｐゴシック" charset="0"/>
              </a:rPr>
              <a:t>Giving</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127000" y="262467"/>
            <a:ext cx="2540000" cy="1422400"/>
          </a:xfrm>
          <a:prstGeom prst="rect">
            <a:avLst/>
          </a:prstGeom>
        </p:spPr>
      </p:pic>
    </p:spTree>
    <p:extLst>
      <p:ext uri="{BB962C8B-B14F-4D97-AF65-F5344CB8AC3E}">
        <p14:creationId xmlns:p14="http://schemas.microsoft.com/office/powerpoint/2010/main" val="1433552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0421" cy="5475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"It </a:t>
            </a:r>
            <a:r>
              <a:rPr lang="en-US" sz="3600" b="1" dirty="0">
                <a:effectLst>
                  <a:glow rad="127000">
                    <a:schemeClr val="tx1"/>
                  </a:glow>
                </a:effectLst>
                <a:latin typeface="Arial" charset="0"/>
                <a:ea typeface="ＭＳ Ｐゴシック" charset="0"/>
                <a:cs typeface="ＭＳ Ｐゴシック" charset="0"/>
              </a:rPr>
              <a:t>is better not to vow than to make a vow and not fulfill </a:t>
            </a:r>
            <a:r>
              <a:rPr lang="en-US" sz="3600" b="1" dirty="0" smtClean="0">
                <a:effectLst>
                  <a:glow rad="127000">
                    <a:schemeClr val="tx1"/>
                  </a:glow>
                </a:effectLst>
                <a:latin typeface="Arial" charset="0"/>
                <a:ea typeface="ＭＳ Ｐゴシック" charset="0"/>
                <a:cs typeface="ＭＳ Ｐゴシック" charset="0"/>
              </a:rPr>
              <a:t>it" (5:5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573890"/>
            <a:ext cx="9036496" cy="11635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No vow at all is better than an unfulfilled </a:t>
            </a:r>
            <a:r>
              <a:rPr lang="en-US" b="1" dirty="0" smtClean="0">
                <a:effectLst>
                  <a:glow rad="127000">
                    <a:schemeClr val="tx1"/>
                  </a:glow>
                </a:effectLst>
                <a:latin typeface="Arial" charset="0"/>
                <a:ea typeface="ＭＳ Ｐゴシック" charset="0"/>
                <a:cs typeface="ＭＳ Ｐゴシック" charset="0"/>
              </a:rPr>
              <a:t>vow.</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91884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4"/>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1 of 5</a:t>
            </a:r>
          </a:p>
        </p:txBody>
      </p:sp>
      <p:pic>
        <p:nvPicPr>
          <p:cNvPr id="278530" name="Picture 2"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52400" y="2435225"/>
            <a:ext cx="8839200" cy="230822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7200" b="1" dirty="0">
                <a:solidFill>
                  <a:srgbClr val="FFFFFF"/>
                </a:solidFill>
                <a:latin typeface="Arial" pitchFamily="-105" charset="0"/>
                <a:ea typeface="ＭＳ Ｐゴシック" pitchFamily="-105" charset="-128"/>
                <a:cs typeface="ＭＳ Ｐゴシック" pitchFamily="-105" charset="-128"/>
              </a:rPr>
              <a:t>The Crossroads Church Covenant</a:t>
            </a:r>
          </a:p>
        </p:txBody>
      </p:sp>
      <p:pic>
        <p:nvPicPr>
          <p:cNvPr id="278532" name="Picture 2" descr="Crossroads-Logo-HZ"/>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47813" y="260350"/>
            <a:ext cx="5824537" cy="2089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86471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4"/>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1 of 5</a:t>
            </a:r>
          </a:p>
        </p:txBody>
      </p:sp>
      <p:pic>
        <p:nvPicPr>
          <p:cNvPr id="280578" name="Picture 2"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07950" y="476250"/>
            <a:ext cx="8839200" cy="6186488"/>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pitchFamily="-105" charset="0"/>
                <a:ea typeface="ＭＳ Ｐゴシック" pitchFamily="-105" charset="-128"/>
                <a:cs typeface="ＭＳ Ｐゴシック" pitchFamily="-105" charset="-128"/>
              </a:rPr>
              <a:t>We, the members of </a:t>
            </a:r>
            <a:br>
              <a:rPr lang="en-US" sz="3600" b="1" dirty="0">
                <a:solidFill>
                  <a:srgbClr val="FFFFFF"/>
                </a:solidFill>
                <a:latin typeface="Arial" pitchFamily="-105" charset="0"/>
                <a:ea typeface="ＭＳ Ｐゴシック" pitchFamily="-105" charset="-128"/>
                <a:cs typeface="ＭＳ Ｐゴシック" pitchFamily="-105" charset="-128"/>
              </a:rPr>
            </a:br>
            <a:r>
              <a:rPr lang="en-US" sz="3600" b="1" dirty="0">
                <a:solidFill>
                  <a:srgbClr val="FFFFFF"/>
                </a:solidFill>
                <a:latin typeface="Arial" pitchFamily="-105" charset="0"/>
                <a:ea typeface="ＭＳ Ｐゴシック" pitchFamily="-105" charset="-128"/>
                <a:cs typeface="ＭＳ Ｐゴシック" pitchFamily="-105" charset="-128"/>
              </a:rPr>
              <a:t>CROSSROADS INTERNATIONAL CHURCH LTD., </a:t>
            </a:r>
            <a:br>
              <a:rPr lang="en-US" sz="3600" b="1" dirty="0">
                <a:solidFill>
                  <a:srgbClr val="FFFFFF"/>
                </a:solidFill>
                <a:latin typeface="Arial" pitchFamily="-105" charset="0"/>
                <a:ea typeface="ＭＳ Ｐゴシック" pitchFamily="-105" charset="-128"/>
                <a:cs typeface="ＭＳ Ｐゴシック" pitchFamily="-105" charset="-128"/>
              </a:rPr>
            </a:br>
            <a:r>
              <a:rPr lang="en-US" sz="3600" b="1" dirty="0">
                <a:solidFill>
                  <a:srgbClr val="FFFFFF"/>
                </a:solidFill>
                <a:latin typeface="Arial" pitchFamily="-105" charset="0"/>
                <a:ea typeface="ＭＳ Ｐゴシック" pitchFamily="-105" charset="-128"/>
                <a:cs typeface="ＭＳ Ｐゴシック" pitchFamily="-105" charset="-128"/>
              </a:rPr>
              <a:t>attest that we have received Jesus Christ as Savior and Lord and have submitted to </a:t>
            </a:r>
            <a:r>
              <a:rPr lang="en-US" sz="3600" b="1" dirty="0" smtClean="0">
                <a:solidFill>
                  <a:srgbClr val="FFFFFF"/>
                </a:solidFill>
                <a:latin typeface="Arial" pitchFamily="-105" charset="0"/>
                <a:ea typeface="ＭＳ Ｐゴシック" pitchFamily="-105" charset="-128"/>
                <a:cs typeface="ＭＳ Ｐゴシック" pitchFamily="-105" charset="-128"/>
              </a:rPr>
              <a:t>believer</a:t>
            </a:r>
            <a:r>
              <a:rPr lang="fr-FR" sz="3600" b="1" dirty="0" smtClean="0">
                <a:solidFill>
                  <a:srgbClr val="FFFFFF"/>
                </a:solidFill>
                <a:latin typeface="Arial" pitchFamily="-105" charset="0"/>
                <a:ea typeface="ＭＳ Ｐゴシック" pitchFamily="-105" charset="-128"/>
                <a:cs typeface="ＭＳ Ｐゴシック" pitchFamily="-105" charset="-128"/>
              </a:rPr>
              <a:t>'</a:t>
            </a:r>
            <a:r>
              <a:rPr lang="en-US" sz="3600" b="1" dirty="0" smtClean="0">
                <a:solidFill>
                  <a:srgbClr val="FFFFFF"/>
                </a:solidFill>
                <a:latin typeface="Arial" pitchFamily="-105" charset="0"/>
                <a:ea typeface="ＭＳ Ｐゴシック" pitchFamily="-105" charset="-128"/>
                <a:cs typeface="ＭＳ Ｐゴシック" pitchFamily="-105" charset="-128"/>
              </a:rPr>
              <a:t>s </a:t>
            </a:r>
            <a:r>
              <a:rPr lang="en-US" sz="3600" b="1" dirty="0">
                <a:solidFill>
                  <a:srgbClr val="FFFFFF"/>
                </a:solidFill>
                <a:latin typeface="Arial" pitchFamily="-105" charset="0"/>
                <a:ea typeface="ＭＳ Ｐゴシック" pitchFamily="-105" charset="-128"/>
                <a:cs typeface="ＭＳ Ｐゴシック" pitchFamily="-105" charset="-128"/>
              </a:rPr>
              <a:t>baptism, and that we have voluntarily joined the CROSSROADS INTERNATIONAL CHURCH LTD and pledged to abide by the provisions of this covenant with the help of the Holy Spirit.</a:t>
            </a:r>
          </a:p>
        </p:txBody>
      </p:sp>
    </p:spTree>
    <p:extLst>
      <p:ext uri="{BB962C8B-B14F-4D97-AF65-F5344CB8AC3E}">
        <p14:creationId xmlns:p14="http://schemas.microsoft.com/office/powerpoint/2010/main" val="35244941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2 of 5</a:t>
            </a:r>
          </a:p>
        </p:txBody>
      </p:sp>
      <p:pic>
        <p:nvPicPr>
          <p:cNvPr id="282626"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22225" y="44450"/>
            <a:ext cx="9121775" cy="646113"/>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p>
            <a:pPr algn="ctr" defTabSz="914400" eaLnBrk="0" fontAlgn="base" hangingPunct="0">
              <a:spcBef>
                <a:spcPct val="50000"/>
              </a:spcBef>
              <a:spcAft>
                <a:spcPct val="0"/>
              </a:spcAft>
              <a:defRPr/>
            </a:pPr>
            <a:r>
              <a:rPr lang="en-US" sz="3600" b="1" i="1" dirty="0">
                <a:solidFill>
                  <a:srgbClr val="FFFF00"/>
                </a:solidFill>
                <a:latin typeface="Arial" pitchFamily="-105" charset="0"/>
                <a:ea typeface="ＭＳ Ｐゴシック" pitchFamily="-105" charset="-128"/>
                <a:cs typeface="ＭＳ Ｐゴシック" pitchFamily="-105" charset="-128"/>
              </a:rPr>
              <a:t>As members of one body, we pledge to:</a:t>
            </a:r>
          </a:p>
        </p:txBody>
      </p:sp>
      <p:sp>
        <p:nvSpPr>
          <p:cNvPr id="30725" name="Text Box 5"/>
          <p:cNvSpPr txBox="1">
            <a:spLocks noChangeArrowheads="1"/>
          </p:cNvSpPr>
          <p:nvPr/>
        </p:nvSpPr>
        <p:spPr bwMode="auto">
          <a:xfrm>
            <a:off x="3175" y="765175"/>
            <a:ext cx="9144000" cy="5262563"/>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guard its doctrinal purity defined in the Doctrinal Statement</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uphold the Constitution and abide by its provisions</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support its mission of making disciples of all nations</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participate in its evangelistic, educational, and edifying programs through faithful attendance and financial support</a:t>
            </a:r>
          </a:p>
        </p:txBody>
      </p:sp>
    </p:spTree>
    <p:extLst>
      <p:ext uri="{BB962C8B-B14F-4D97-AF65-F5344CB8AC3E}">
        <p14:creationId xmlns:p14="http://schemas.microsoft.com/office/powerpoint/2010/main" val="234707623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3 of 5</a:t>
            </a:r>
          </a:p>
        </p:txBody>
      </p:sp>
      <p:pic>
        <p:nvPicPr>
          <p:cNvPr id="284674"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0" y="188913"/>
            <a:ext cx="9180513" cy="5508625"/>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respect its duly constituted leadership</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preserve its organizational and spiritual unity</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submit to the standard of New Testament church discipline</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love and serve one another according to </a:t>
            </a:r>
            <a:r>
              <a:rPr lang="en-US" sz="3200" b="1" dirty="0" smtClean="0">
                <a:solidFill>
                  <a:srgbClr val="FFFFFF"/>
                </a:solidFill>
                <a:latin typeface="Arial" pitchFamily="-105" charset="0"/>
                <a:ea typeface="ＭＳ Ｐゴシック" pitchFamily="-105" charset="-128"/>
                <a:cs typeface="ＭＳ Ｐゴシック" pitchFamily="-105" charset="-128"/>
              </a:rPr>
              <a:t>Christ</a:t>
            </a:r>
            <a:r>
              <a:rPr lang="fr-FR" sz="3200" b="1" dirty="0" smtClean="0">
                <a:solidFill>
                  <a:srgbClr val="FFFFFF"/>
                </a:solidFill>
                <a:latin typeface="Arial" pitchFamily="-105" charset="0"/>
                <a:ea typeface="ＭＳ Ｐゴシック" pitchFamily="-105" charset="-128"/>
                <a:cs typeface="ＭＳ Ｐゴシック" pitchFamily="-105" charset="-128"/>
              </a:rPr>
              <a:t>'</a:t>
            </a:r>
            <a:r>
              <a:rPr lang="en-US" sz="3200" b="1" dirty="0" smtClean="0">
                <a:solidFill>
                  <a:srgbClr val="FFFFFF"/>
                </a:solidFill>
                <a:latin typeface="Arial" pitchFamily="-105" charset="0"/>
                <a:ea typeface="ＭＳ Ｐゴシック" pitchFamily="-105" charset="-128"/>
                <a:cs typeface="ＭＳ Ｐゴシック" pitchFamily="-105" charset="-128"/>
              </a:rPr>
              <a:t>s </a:t>
            </a:r>
            <a:r>
              <a:rPr lang="en-US" sz="3200" b="1" dirty="0">
                <a:solidFill>
                  <a:srgbClr val="FFFFFF"/>
                </a:solidFill>
                <a:latin typeface="Arial" pitchFamily="-105" charset="0"/>
                <a:ea typeface="ＭＳ Ｐゴシック" pitchFamily="-105" charset="-128"/>
                <a:cs typeface="ＭＳ Ｐゴシック" pitchFamily="-105" charset="-128"/>
              </a:rPr>
              <a:t>example</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provide financial support to CIC willingly and cheerfully as God has prospered us</a:t>
            </a:r>
          </a:p>
        </p:txBody>
      </p:sp>
    </p:spTree>
    <p:extLst>
      <p:ext uri="{BB962C8B-B14F-4D97-AF65-F5344CB8AC3E}">
        <p14:creationId xmlns:p14="http://schemas.microsoft.com/office/powerpoint/2010/main" val="386967889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4 of 5</a:t>
            </a:r>
          </a:p>
        </p:txBody>
      </p:sp>
      <p:pic>
        <p:nvPicPr>
          <p:cNvPr id="286722"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304800" y="1752600"/>
            <a:ext cx="8839200" cy="244316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2800" b="1" smtClean="0">
              <a:solidFill>
                <a:srgbClr val="FFFFFF"/>
              </a:solidFill>
            </a:endParaRPr>
          </a:p>
          <a:p>
            <a:pPr lvl="2" algn="just" defTabSz="914400" eaLnBrk="0" fontAlgn="base" hangingPunct="0">
              <a:spcBef>
                <a:spcPct val="50000"/>
              </a:spcBef>
              <a:spcAft>
                <a:spcPct val="0"/>
              </a:spcAft>
              <a:defRPr/>
            </a:pPr>
            <a:endParaRPr lang="en-US" sz="2800" b="1" smtClean="0">
              <a:solidFill>
                <a:srgbClr val="FFFFFF"/>
              </a:solidFill>
              <a:cs typeface="ＭＳ Ｐゴシック" charset="0"/>
            </a:endParaRPr>
          </a:p>
          <a:p>
            <a:pPr lvl="2" algn="just" defTabSz="914400" eaLnBrk="0" fontAlgn="base" hangingPunct="0">
              <a:spcBef>
                <a:spcPct val="50000"/>
              </a:spcBef>
              <a:spcAft>
                <a:spcPct val="0"/>
              </a:spcAft>
              <a:defRPr/>
            </a:pPr>
            <a:endParaRPr lang="en-US" sz="2800" b="1" smtClean="0">
              <a:solidFill>
                <a:srgbClr val="FFFFFF"/>
              </a:solidFill>
              <a:cs typeface="ＭＳ Ｐゴシック" charset="0"/>
            </a:endParaRPr>
          </a:p>
          <a:p>
            <a:pPr lvl="2" algn="just" defTabSz="914400" eaLnBrk="0" fontAlgn="base" hangingPunct="0">
              <a:spcBef>
                <a:spcPct val="50000"/>
              </a:spcBef>
              <a:spcAft>
                <a:spcPct val="0"/>
              </a:spcAft>
              <a:defRPr/>
            </a:pPr>
            <a:endParaRPr lang="en-US" sz="2800" b="1" smtClean="0">
              <a:solidFill>
                <a:srgbClr val="FFFFFF"/>
              </a:solidFill>
              <a:cs typeface="ＭＳ Ｐゴシック" charset="0"/>
            </a:endParaRPr>
          </a:p>
        </p:txBody>
      </p:sp>
      <p:sp>
        <p:nvSpPr>
          <p:cNvPr id="34821" name="Text Box 5"/>
          <p:cNvSpPr txBox="1">
            <a:spLocks noChangeArrowheads="1"/>
          </p:cNvSpPr>
          <p:nvPr/>
        </p:nvSpPr>
        <p:spPr bwMode="auto">
          <a:xfrm>
            <a:off x="12700" y="115888"/>
            <a:ext cx="9167813" cy="6248400"/>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maintain a personal program of spiritual development through prayer and Bible study</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engage in personal witnessing for Christ in word and deed</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uphold a high standard of morality in personal, public, business, and family life</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abstain from habits and activities which are harmful to the body, binding to the will, damaging to Christian witness, and not glorifying to God</a:t>
            </a:r>
          </a:p>
        </p:txBody>
      </p:sp>
    </p:spTree>
    <p:extLst>
      <p:ext uri="{BB962C8B-B14F-4D97-AF65-F5344CB8AC3E}">
        <p14:creationId xmlns:p14="http://schemas.microsoft.com/office/powerpoint/2010/main" val="364600430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5 of 5</a:t>
            </a:r>
          </a:p>
        </p:txBody>
      </p:sp>
      <p:pic>
        <p:nvPicPr>
          <p:cNvPr id="288770"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36513" y="44450"/>
            <a:ext cx="9320213" cy="6740525"/>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resolve all conflicts with arbitration only among believers without recourse to the secular courts</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bear one </a:t>
            </a:r>
            <a:r>
              <a:rPr lang="en-US" sz="3200" b="1" dirty="0" smtClean="0">
                <a:solidFill>
                  <a:srgbClr val="FFFFFF"/>
                </a:solidFill>
                <a:latin typeface="Arial" pitchFamily="-105" charset="0"/>
                <a:ea typeface="ＭＳ Ｐゴシック" pitchFamily="-105" charset="-128"/>
                <a:cs typeface="ＭＳ Ｐゴシック" pitchFamily="-105" charset="-128"/>
              </a:rPr>
              <a:t>another</a:t>
            </a:r>
            <a:r>
              <a:rPr lang="fr-FR" sz="3200" b="1" dirty="0" smtClean="0">
                <a:solidFill>
                  <a:srgbClr val="FFFFFF"/>
                </a:solidFill>
                <a:latin typeface="Arial" pitchFamily="-105" charset="0"/>
                <a:ea typeface="ＭＳ Ｐゴシック" pitchFamily="-105" charset="-128"/>
                <a:cs typeface="ＭＳ Ｐゴシック" pitchFamily="-105" charset="-128"/>
              </a:rPr>
              <a:t>'</a:t>
            </a:r>
            <a:r>
              <a:rPr lang="en-US" sz="3200" b="1" dirty="0" smtClean="0">
                <a:solidFill>
                  <a:srgbClr val="FFFFFF"/>
                </a:solidFill>
                <a:latin typeface="Arial" pitchFamily="-105" charset="0"/>
                <a:ea typeface="ＭＳ Ｐゴシック" pitchFamily="-105" charset="-128"/>
                <a:cs typeface="ＭＳ Ｐゴシック" pitchFamily="-105" charset="-128"/>
              </a:rPr>
              <a:t>s </a:t>
            </a:r>
            <a:r>
              <a:rPr lang="en-US" sz="3200" b="1" dirty="0">
                <a:solidFill>
                  <a:srgbClr val="FFFFFF"/>
                </a:solidFill>
                <a:latin typeface="Arial" pitchFamily="-105" charset="0"/>
                <a:ea typeface="ＭＳ Ｐゴシック" pitchFamily="-105" charset="-128"/>
                <a:cs typeface="ＭＳ Ｐゴシック" pitchFamily="-105" charset="-128"/>
              </a:rPr>
              <a:t>burdens, rejoice with those who rejoice, sympathize with those who hurt, and encourage the weak</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be slow to take offense, quick to secure reconciliation, and show consideration of the personal convictions of other members; </a:t>
            </a:r>
          </a:p>
          <a:p>
            <a:pPr marL="457200" indent="-457200" defTabSz="914400" eaLnBrk="0" fontAlgn="base" hangingPunct="0">
              <a:spcBef>
                <a:spcPct val="50000"/>
              </a:spcBef>
              <a:spcAft>
                <a:spcPct val="0"/>
              </a:spcAft>
              <a:buFontTx/>
              <a:buChar char="•"/>
              <a:defRPr/>
            </a:pPr>
            <a:r>
              <a:rPr lang="en-US" sz="3200" b="1" dirty="0">
                <a:solidFill>
                  <a:srgbClr val="FFFFFF"/>
                </a:solidFill>
                <a:latin typeface="Arial" pitchFamily="-105" charset="0"/>
                <a:ea typeface="ＭＳ Ｐゴシック" pitchFamily="-105" charset="-128"/>
                <a:cs typeface="ＭＳ Ｐゴシック" pitchFamily="-105" charset="-128"/>
              </a:rPr>
              <a:t>and transfer our membership to a church with practices similar to these, which we now uphold, when we move to another place</a:t>
            </a:r>
          </a:p>
        </p:txBody>
      </p:sp>
    </p:spTree>
    <p:extLst>
      <p:ext uri="{BB962C8B-B14F-4D97-AF65-F5344CB8AC3E}">
        <p14:creationId xmlns:p14="http://schemas.microsoft.com/office/powerpoint/2010/main" val="30429785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132"/>
            <a:ext cx="9144000" cy="6085230"/>
          </a:xfrm>
          <a:prstGeom prst="rect">
            <a:avLst/>
          </a:prstGeom>
        </p:spPr>
      </p:pic>
      <p:sp>
        <p:nvSpPr>
          <p:cNvPr id="900098" name="Rectangle 2"/>
          <p:cNvSpPr>
            <a:spLocks noGrp="1" noChangeArrowheads="1"/>
          </p:cNvSpPr>
          <p:nvPr>
            <p:ph type="ctrTitle"/>
          </p:nvPr>
        </p:nvSpPr>
        <p:spPr>
          <a:xfrm>
            <a:off x="0" y="5896914"/>
            <a:ext cx="9144000" cy="95701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can we </a:t>
            </a:r>
            <a:r>
              <a:rPr lang="en-US" sz="5400" b="1" dirty="0" smtClean="0">
                <a:solidFill>
                  <a:srgbClr val="FFFF00"/>
                </a:solidFill>
                <a:effectLst>
                  <a:glow rad="127000">
                    <a:schemeClr val="tx1"/>
                  </a:glow>
                </a:effectLst>
                <a:latin typeface="Arial" charset="0"/>
                <a:ea typeface="ＭＳ Ｐゴシック" charset="0"/>
                <a:cs typeface="ＭＳ Ｐゴシック" charset="0"/>
              </a:rPr>
              <a:t>honor</a:t>
            </a:r>
            <a:r>
              <a:rPr lang="en-US" sz="5400" b="1" dirty="0" smtClean="0">
                <a:effectLst>
                  <a:glow rad="127000">
                    <a:schemeClr val="tx1"/>
                  </a:glow>
                </a:effectLst>
                <a:latin typeface="Arial" charset="0"/>
                <a:ea typeface="ＭＳ Ｐゴシック" charset="0"/>
                <a:cs typeface="ＭＳ Ｐゴシック" charset="0"/>
              </a:rPr>
              <a:t> God?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02408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6700"/>
            <a:ext cx="9144000" cy="63222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lgn="l">
              <a:defRPr/>
            </a:pPr>
            <a:r>
              <a:rPr lang="en-US" sz="3600" b="1" dirty="0" smtClean="0">
                <a:effectLst>
                  <a:glow rad="127000">
                    <a:schemeClr val="tx1"/>
                  </a:glow>
                </a:effectLst>
                <a:latin typeface="Arial" charset="0"/>
                <a:ea typeface="ＭＳ Ｐゴシック" charset="0"/>
                <a:cs typeface="ＭＳ Ｐゴシック" charset="0"/>
              </a:rPr>
              <a:t>Dr. Don Sunukjian</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01346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3600" b="1" dirty="0" smtClean="0"/>
              <a:t>"Do </a:t>
            </a:r>
            <a:r>
              <a:rPr lang="en-US" sz="3600" b="1" dirty="0"/>
              <a:t>not let your mouth lead you into sin. And do not protest to the temple messenger, </a:t>
            </a:r>
            <a:r>
              <a:rPr lang="fr-FR" sz="3600" b="1" dirty="0" smtClean="0"/>
              <a:t>'</a:t>
            </a:r>
            <a:r>
              <a:rPr lang="en-US" sz="3600" b="1" dirty="0" smtClean="0"/>
              <a:t>My </a:t>
            </a:r>
            <a:r>
              <a:rPr lang="en-US" sz="3600" b="1" dirty="0"/>
              <a:t>vow was a </a:t>
            </a:r>
            <a:r>
              <a:rPr lang="en-US" sz="3600" b="1" dirty="0" smtClean="0"/>
              <a:t>mistake</a:t>
            </a:r>
            <a:r>
              <a:rPr lang="fr-FR" sz="3600" b="1" dirty="0" smtClean="0"/>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(5:6a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97000" y="2657475"/>
            <a:ext cx="6350000" cy="3810000"/>
          </a:xfrm>
          <a:prstGeom prst="rect">
            <a:avLst/>
          </a:prstGeom>
        </p:spPr>
      </p:pic>
    </p:spTree>
    <p:extLst>
      <p:ext uri="{BB962C8B-B14F-4D97-AF65-F5344CB8AC3E}">
        <p14:creationId xmlns:p14="http://schemas.microsoft.com/office/powerpoint/2010/main" val="36549501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80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6054" y="116632"/>
            <a:ext cx="9302730" cy="2232247"/>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"Why </a:t>
            </a:r>
            <a:r>
              <a:rPr lang="en-US" sz="3600" b="1" dirty="0">
                <a:effectLst>
                  <a:glow rad="127000">
                    <a:schemeClr val="tx1"/>
                  </a:glow>
                </a:effectLst>
                <a:latin typeface="Arial" charset="0"/>
                <a:ea typeface="ＭＳ Ｐゴシック" charset="0"/>
                <a:cs typeface="ＭＳ Ｐゴシック" charset="0"/>
              </a:rPr>
              <a:t>should God be angry at what you say and destroy the work of your hands</a:t>
            </a:r>
            <a:r>
              <a:rPr lang="en-US" sz="3600" b="1" dirty="0" smtClean="0">
                <a:effectLst>
                  <a:glow rad="127000">
                    <a:schemeClr val="tx1"/>
                  </a:glow>
                </a:effectLst>
                <a:latin typeface="Arial" charset="0"/>
                <a:ea typeface="ＭＳ Ｐゴシック" charset="0"/>
                <a:cs typeface="ＭＳ Ｐゴシック" charset="0"/>
              </a:rPr>
              <a:t>?” (5:6b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841875"/>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God</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anger at our rash vows may wipe out our achievements and </a:t>
            </a:r>
            <a:r>
              <a:rPr lang="en-US" sz="3600" b="1" dirty="0" smtClean="0">
                <a:effectLst>
                  <a:glow rad="127000">
                    <a:schemeClr val="tx1"/>
                  </a:glow>
                </a:effectLst>
                <a:latin typeface="Arial" charset="0"/>
                <a:ea typeface="ＭＳ Ｐゴシック" charset="0"/>
                <a:cs typeface="ＭＳ Ｐゴシック" charset="0"/>
              </a:rPr>
              <a:t>possessions</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89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Ananias and Sapphira </a:t>
            </a:r>
            <a:r>
              <a:rPr lang="en-US" sz="5400" b="1" dirty="0" smtClean="0">
                <a:effectLst>
                  <a:glow rad="127000">
                    <a:schemeClr val="tx1"/>
                  </a:glow>
                </a:effectLst>
                <a:latin typeface="Arial" charset="0"/>
                <a:ea typeface="ＭＳ Ｐゴシック" charset="0"/>
                <a:cs typeface="ＭＳ Ｐゴシック" charset="0"/>
              </a:rPr>
              <a:t>(Acts 5)</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274386" y="169333"/>
            <a:ext cx="4671102" cy="4809067"/>
          </a:xfrm>
          <a:prstGeom prst="rect">
            <a:avLst/>
          </a:prstGeom>
        </p:spPr>
      </p:pic>
    </p:spTree>
    <p:extLst>
      <p:ext uri="{BB962C8B-B14F-4D97-AF65-F5344CB8AC3E}">
        <p14:creationId xmlns:p14="http://schemas.microsoft.com/office/powerpoint/2010/main" val="3585427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726" y="116633"/>
            <a:ext cx="9135273" cy="133681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Do you have an outstanding vow debt?</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44133" y="1693333"/>
            <a:ext cx="9188133" cy="5164667"/>
          </a:xfrm>
          <a:prstGeom prst="rect">
            <a:avLst/>
          </a:prstGeom>
        </p:spPr>
      </p:pic>
      <p:sp>
        <p:nvSpPr>
          <p:cNvPr id="5" name="Rectangle 2"/>
          <p:cNvSpPr txBox="1">
            <a:spLocks noChangeArrowheads="1"/>
          </p:cNvSpPr>
          <p:nvPr/>
        </p:nvSpPr>
        <p:spPr bwMode="auto">
          <a:xfrm>
            <a:off x="8726" y="1732844"/>
            <a:ext cx="4887830" cy="4066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Time?</a:t>
            </a:r>
          </a:p>
          <a:p>
            <a:pPr>
              <a:defRPr/>
            </a:pPr>
            <a:r>
              <a:rPr lang="en-US" b="1" dirty="0" smtClean="0">
                <a:effectLst>
                  <a:glow rad="127000">
                    <a:schemeClr val="tx1"/>
                  </a:glow>
                </a:effectLst>
                <a:latin typeface="Arial" charset="0"/>
                <a:ea typeface="ＭＳ Ｐゴシック" charset="0"/>
                <a:cs typeface="ＭＳ Ｐゴシック" charset="0"/>
              </a:rPr>
              <a:t>Tithe?</a:t>
            </a:r>
          </a:p>
          <a:p>
            <a:pPr>
              <a:defRPr/>
            </a:pPr>
            <a:r>
              <a:rPr lang="en-US" b="1" dirty="0" smtClean="0">
                <a:effectLst>
                  <a:glow rad="127000">
                    <a:schemeClr val="tx1"/>
                  </a:glow>
                </a:effectLst>
                <a:latin typeface="Arial" charset="0"/>
                <a:ea typeface="ＭＳ Ｐゴシック" charset="0"/>
                <a:cs typeface="ＭＳ Ｐゴシック" charset="0"/>
              </a:rPr>
              <a:t>Other?</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79964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$27 paycheck for the month</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21994" y="2193445"/>
            <a:ext cx="6493349" cy="3935363"/>
          </a:xfrm>
          <a:prstGeom prst="rect">
            <a:avLst/>
          </a:prstGeom>
        </p:spPr>
      </p:pic>
    </p:spTree>
    <p:extLst>
      <p:ext uri="{BB962C8B-B14F-4D97-AF65-F5344CB8AC3E}">
        <p14:creationId xmlns:p14="http://schemas.microsoft.com/office/powerpoint/2010/main" val="271494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90" y="15524"/>
            <a:ext cx="9198194" cy="61369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8222"/>
            <a:ext cx="3998829" cy="4106333"/>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"Much </a:t>
            </a:r>
            <a:r>
              <a:rPr lang="en-US" sz="3600" b="1" dirty="0">
                <a:effectLst>
                  <a:glow rad="127000">
                    <a:schemeClr val="tx1"/>
                  </a:glow>
                </a:effectLst>
                <a:latin typeface="Arial" charset="0"/>
                <a:ea typeface="ＭＳ Ｐゴシック" charset="0"/>
                <a:cs typeface="ＭＳ Ｐゴシック" charset="0"/>
              </a:rPr>
              <a:t>dreaming and many words are </a:t>
            </a:r>
            <a:r>
              <a:rPr lang="en-US" sz="3600" b="1" dirty="0">
                <a:solidFill>
                  <a:srgbClr val="FFFF00"/>
                </a:solidFill>
                <a:effectLst>
                  <a:glow rad="127000">
                    <a:schemeClr val="tx1"/>
                  </a:glow>
                </a:effectLst>
                <a:latin typeface="Arial" charset="0"/>
                <a:ea typeface="ＭＳ Ｐゴシック" charset="0"/>
                <a:cs typeface="ＭＳ Ｐゴシック" charset="0"/>
              </a:rPr>
              <a:t>meaningless</a:t>
            </a:r>
            <a:r>
              <a:rPr lang="en-US" sz="3600" b="1" dirty="0">
                <a:effectLst>
                  <a:glow rad="127000">
                    <a:schemeClr val="tx1"/>
                  </a:glow>
                </a:effectLst>
                <a:latin typeface="Arial" charset="0"/>
                <a:ea typeface="ＭＳ Ｐゴシック" charset="0"/>
                <a:cs typeface="ＭＳ Ｐゴシック" charset="0"/>
              </a:rPr>
              <a:t>. Therefore stand in awe of </a:t>
            </a:r>
            <a:r>
              <a:rPr lang="en-US" sz="3600" b="1" dirty="0" smtClean="0">
                <a:effectLst>
                  <a:glow rad="127000">
                    <a:schemeClr val="tx1"/>
                  </a:glow>
                </a:effectLst>
                <a:latin typeface="Arial" charset="0"/>
                <a:ea typeface="ＭＳ Ｐゴシック" charset="0"/>
                <a:cs typeface="ＭＳ Ｐゴシック" charset="0"/>
              </a:rPr>
              <a:t>God"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(5:7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0556" y="5588001"/>
            <a:ext cx="9228668" cy="12205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Fear God without dreaming and making rash vows in </a:t>
            </a:r>
            <a:r>
              <a:rPr lang="en-US" sz="3600" b="1" dirty="0" smtClean="0">
                <a:effectLst>
                  <a:glow rad="127000">
                    <a:schemeClr val="tx1"/>
                  </a:glow>
                </a:effectLst>
                <a:latin typeface="Arial" charset="0"/>
                <a:ea typeface="ＭＳ Ｐゴシック" charset="0"/>
                <a:cs typeface="ＭＳ Ｐゴシック" charset="0"/>
              </a:rPr>
              <a:t>worship.</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051779" y="-28222"/>
            <a:ext cx="4092222" cy="41063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"Talk </a:t>
            </a:r>
            <a:r>
              <a:rPr lang="en-US" sz="3600" b="1" dirty="0">
                <a:effectLst>
                  <a:glow rad="127000">
                    <a:schemeClr val="tx1"/>
                  </a:glow>
                </a:effectLst>
                <a:latin typeface="Arial" charset="0"/>
                <a:ea typeface="ＭＳ Ｐゴシック" charset="0"/>
                <a:cs typeface="ＭＳ Ｐゴシック" charset="0"/>
              </a:rPr>
              <a:t>is cheap, like daydreams and other </a:t>
            </a:r>
            <a:r>
              <a:rPr lang="en-US" sz="3600" b="1" dirty="0">
                <a:solidFill>
                  <a:srgbClr val="FFFF00"/>
                </a:solidFill>
                <a:effectLst>
                  <a:glow rad="127000">
                    <a:schemeClr val="tx1"/>
                  </a:glow>
                </a:effectLst>
                <a:latin typeface="Arial" charset="0"/>
                <a:ea typeface="ＭＳ Ｐゴシック" charset="0"/>
                <a:cs typeface="ＭＳ Ｐゴシック" charset="0"/>
              </a:rPr>
              <a:t>useless</a:t>
            </a:r>
            <a:r>
              <a:rPr lang="en-US" sz="3600" b="1" dirty="0">
                <a:effectLst>
                  <a:glow rad="127000">
                    <a:schemeClr val="tx1"/>
                  </a:glow>
                </a:effectLst>
                <a:latin typeface="Arial" charset="0"/>
                <a:ea typeface="ＭＳ Ｐゴシック" charset="0"/>
                <a:cs typeface="ＭＳ Ｐゴシック" charset="0"/>
              </a:rPr>
              <a:t> activities. Fear God </a:t>
            </a:r>
            <a:r>
              <a:rPr lang="en-US" sz="3600" b="1" dirty="0" smtClean="0">
                <a:effectLst>
                  <a:glow rad="127000">
                    <a:schemeClr val="tx1"/>
                  </a:glow>
                </a:effectLst>
                <a:latin typeface="Arial" charset="0"/>
                <a:ea typeface="ＭＳ Ｐゴシック" charset="0"/>
                <a:cs typeface="ＭＳ Ｐゴシック" charset="0"/>
              </a:rPr>
              <a:t>instead"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69549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a:extLst/>
        </p:spPr>
        <p:txBody>
          <a:bodyPr/>
          <a:lstStyle/>
          <a:p>
            <a:pPr>
              <a:defRPr/>
            </a:pPr>
            <a:r>
              <a:rPr lang="en-US" sz="4800" b="1" i="1" dirty="0" smtClean="0"/>
              <a:t>Hebel </a:t>
            </a:r>
            <a:r>
              <a:rPr lang="en-US" sz="4800" b="1" dirty="0" smtClean="0"/>
              <a:t>literally </a:t>
            </a:r>
            <a:r>
              <a:rPr lang="en-US" sz="4800" b="1" dirty="0"/>
              <a:t>means </a:t>
            </a:r>
            <a:r>
              <a:rPr lang="en-US" sz="4800" b="1" dirty="0" smtClean="0"/>
              <a:t/>
            </a:r>
            <a:br>
              <a:rPr lang="en-US" sz="4800" b="1" dirty="0" smtClean="0"/>
            </a:br>
            <a:r>
              <a:rPr lang="en-US" sz="4800" b="1" dirty="0" smtClean="0">
                <a:solidFill>
                  <a:srgbClr val="FFFF00"/>
                </a:solidFill>
              </a:rPr>
              <a:t>"a </a:t>
            </a:r>
            <a:r>
              <a:rPr lang="en-US" sz="4800" b="1" dirty="0">
                <a:solidFill>
                  <a:srgbClr val="FFFF00"/>
                </a:solidFill>
              </a:rPr>
              <a:t>breath, wind, or </a:t>
            </a:r>
            <a:r>
              <a:rPr lang="en-US" sz="4800" b="1" dirty="0" smtClean="0">
                <a:solidFill>
                  <a:srgbClr val="FFFF00"/>
                </a:solidFill>
              </a:rPr>
              <a:t>vapor" </a:t>
            </a:r>
            <a:br>
              <a:rPr lang="en-US" sz="4800" b="1" dirty="0" smtClean="0">
                <a:solidFill>
                  <a:srgbClr val="FFFF00"/>
                </a:solidFill>
              </a:rPr>
            </a:br>
            <a:r>
              <a:rPr lang="en-US" sz="4800" b="1" dirty="0" smtClean="0"/>
              <a:t>(</a:t>
            </a:r>
            <a:r>
              <a:rPr lang="en-US" sz="4800" b="1" dirty="0"/>
              <a:t>Prov. 21:6; Isa. 57:13</a:t>
            </a:r>
            <a:r>
              <a:rPr lang="en-US" sz="4800" b="1" dirty="0" smtClean="0"/>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Key Word of Ecclesiastes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528150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90" y="15524"/>
            <a:ext cx="9198194" cy="61369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8222"/>
            <a:ext cx="3998829" cy="4106333"/>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"Much </a:t>
            </a:r>
            <a:r>
              <a:rPr lang="en-US" sz="3600" b="1" dirty="0">
                <a:effectLst>
                  <a:glow rad="127000">
                    <a:schemeClr val="tx1"/>
                  </a:glow>
                </a:effectLst>
                <a:latin typeface="Arial" charset="0"/>
                <a:ea typeface="ＭＳ Ｐゴシック" charset="0"/>
                <a:cs typeface="ＭＳ Ｐゴシック" charset="0"/>
              </a:rPr>
              <a:t>dreaming and many words are meaningless. Therefore </a:t>
            </a:r>
            <a:r>
              <a:rPr lang="en-US" sz="3600" b="1" dirty="0">
                <a:solidFill>
                  <a:srgbClr val="FFFF00"/>
                </a:solidFill>
                <a:effectLst>
                  <a:glow rad="127000">
                    <a:schemeClr val="tx1"/>
                  </a:glow>
                </a:effectLst>
                <a:latin typeface="Arial" charset="0"/>
                <a:ea typeface="ＭＳ Ｐゴシック" charset="0"/>
                <a:cs typeface="ＭＳ Ｐゴシック" charset="0"/>
              </a:rPr>
              <a:t>stand in awe of </a:t>
            </a:r>
            <a:r>
              <a:rPr lang="en-US" sz="3600" b="1" dirty="0" smtClean="0">
                <a:solidFill>
                  <a:srgbClr val="FFFF00"/>
                </a:solidFill>
                <a:effectLst>
                  <a:glow rad="127000">
                    <a:schemeClr val="tx1"/>
                  </a:glow>
                </a:effectLst>
                <a:latin typeface="Arial" charset="0"/>
                <a:ea typeface="ＭＳ Ｐゴシック" charset="0"/>
                <a:cs typeface="ＭＳ Ｐゴシック" charset="0"/>
              </a:rPr>
              <a:t>God</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(5:7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0556" y="5588001"/>
            <a:ext cx="9228668" cy="12205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Fear God without dreaming and making rash vows in </a:t>
            </a:r>
            <a:r>
              <a:rPr lang="en-US" sz="3600" b="1" dirty="0" smtClean="0">
                <a:effectLst>
                  <a:glow rad="127000">
                    <a:schemeClr val="tx1"/>
                  </a:glow>
                </a:effectLst>
                <a:latin typeface="Arial" charset="0"/>
                <a:ea typeface="ＭＳ Ｐゴシック" charset="0"/>
                <a:cs typeface="ＭＳ Ｐゴシック" charset="0"/>
              </a:rPr>
              <a:t>worship.</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051779" y="-28222"/>
            <a:ext cx="4092222" cy="41063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"Talk </a:t>
            </a:r>
            <a:r>
              <a:rPr lang="en-US" sz="3600" b="1" dirty="0">
                <a:effectLst>
                  <a:glow rad="127000">
                    <a:schemeClr val="tx1"/>
                  </a:glow>
                </a:effectLst>
                <a:latin typeface="Arial" charset="0"/>
                <a:ea typeface="ＭＳ Ｐゴシック" charset="0"/>
                <a:cs typeface="ＭＳ Ｐゴシック" charset="0"/>
              </a:rPr>
              <a:t>is cheap, like daydreams and other useless activities. </a:t>
            </a:r>
            <a:r>
              <a:rPr lang="en-US" sz="3600" b="1" dirty="0">
                <a:solidFill>
                  <a:srgbClr val="FFFF00"/>
                </a:solidFill>
                <a:effectLst>
                  <a:glow rad="127000">
                    <a:schemeClr val="tx1"/>
                  </a:glow>
                </a:effectLst>
                <a:latin typeface="Arial" charset="0"/>
                <a:ea typeface="ＭＳ Ｐゴシック" charset="0"/>
                <a:cs typeface="ＭＳ Ｐゴシック" charset="0"/>
              </a:rPr>
              <a:t>Fear God </a:t>
            </a:r>
            <a:r>
              <a:rPr lang="en-US" sz="3600" b="1" dirty="0" smtClean="0">
                <a:solidFill>
                  <a:srgbClr val="FFFF00"/>
                </a:solidFill>
                <a:effectLst>
                  <a:glow rad="127000">
                    <a:schemeClr val="tx1"/>
                  </a:glow>
                </a:effectLst>
                <a:latin typeface="Arial" charset="0"/>
                <a:ea typeface="ＭＳ Ｐゴシック" charset="0"/>
                <a:cs typeface="ＭＳ Ｐゴシック" charset="0"/>
              </a:rPr>
              <a:t>instead</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50623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3019778"/>
          </a:xfrm>
          <a:effectLst>
            <a:outerShdw blurRad="63500" dist="35921" dir="2700000" algn="ctr" rotWithShape="0">
              <a:schemeClr val="tx2">
                <a:alpha val="74998"/>
              </a:schemeClr>
            </a:outerShdw>
          </a:effectLst>
          <a:extLst/>
        </p:spPr>
        <p:txBody>
          <a:bodyPr/>
          <a:lstStyle/>
          <a:p>
            <a:pPr>
              <a:defRPr/>
            </a:pPr>
            <a:r>
              <a:rPr lang="en-US" sz="8000" b="1" dirty="0" smtClean="0">
                <a:effectLst>
                  <a:glow rad="127000">
                    <a:schemeClr val="tx1"/>
                  </a:glow>
                </a:effectLst>
                <a:latin typeface="Arial" charset="0"/>
                <a:ea typeface="ＭＳ Ｐゴシック" charset="0"/>
                <a:cs typeface="ＭＳ Ｐゴシック" charset="0"/>
              </a:rPr>
              <a:t>"Fear God"</a:t>
            </a:r>
            <a:endParaRPr lang="en-US" sz="8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8223" y="3019778"/>
            <a:ext cx="9211733" cy="3838222"/>
          </a:xfrm>
          <a:prstGeom prst="rect">
            <a:avLst/>
          </a:prstGeom>
        </p:spPr>
      </p:pic>
    </p:spTree>
    <p:extLst>
      <p:ext uri="{BB962C8B-B14F-4D97-AF65-F5344CB8AC3E}">
        <p14:creationId xmlns:p14="http://schemas.microsoft.com/office/powerpoint/2010/main" val="2385084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977"/>
            <a:ext cx="9144000" cy="5642690"/>
          </a:xfrm>
          <a:prstGeom prst="rect">
            <a:avLst/>
          </a:prstGeom>
        </p:spPr>
      </p:pic>
      <p:sp>
        <p:nvSpPr>
          <p:cNvPr id="900098" name="Rectangle 2"/>
          <p:cNvSpPr>
            <a:spLocks noGrp="1" noChangeArrowheads="1"/>
          </p:cNvSpPr>
          <p:nvPr>
            <p:ph type="ctrTitle"/>
          </p:nvPr>
        </p:nvSpPr>
        <p:spPr>
          <a:xfrm>
            <a:off x="0" y="5672667"/>
            <a:ext cx="9144000" cy="116663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Solomon</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Temple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6882105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85230"/>
          </a:xfrm>
          <a:prstGeom prst="rect">
            <a:avLst/>
          </a:prstGeom>
        </p:spPr>
      </p:pic>
      <p:sp>
        <p:nvSpPr>
          <p:cNvPr id="900098" name="Rectangle 2"/>
          <p:cNvSpPr>
            <a:spLocks noGrp="1" noChangeArrowheads="1"/>
          </p:cNvSpPr>
          <p:nvPr>
            <p:ph type="ctrTitle"/>
          </p:nvPr>
        </p:nvSpPr>
        <p:spPr>
          <a:xfrm>
            <a:off x="0" y="5942275"/>
            <a:ext cx="9144000" cy="88897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can we </a:t>
            </a:r>
            <a:r>
              <a:rPr lang="en-US" sz="5400" b="1" dirty="0" smtClean="0">
                <a:solidFill>
                  <a:srgbClr val="FFFF00"/>
                </a:solidFill>
                <a:effectLst>
                  <a:glow rad="127000">
                    <a:schemeClr val="tx1"/>
                  </a:glow>
                </a:effectLst>
                <a:latin typeface="Arial" charset="0"/>
                <a:ea typeface="ＭＳ Ｐゴシック" charset="0"/>
                <a:cs typeface="ＭＳ Ｐゴシック" charset="0"/>
              </a:rPr>
              <a:t>honor</a:t>
            </a:r>
            <a:r>
              <a:rPr lang="en-US" sz="5400" b="1" dirty="0" smtClean="0">
                <a:effectLst>
                  <a:glow rad="127000">
                    <a:schemeClr val="tx1"/>
                  </a:glow>
                </a:effectLst>
                <a:latin typeface="Arial" charset="0"/>
                <a:ea typeface="ＭＳ Ｐゴシック" charset="0"/>
                <a:cs typeface="ＭＳ Ｐゴシック" charset="0"/>
              </a:rPr>
              <a:t> God?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976169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 of 5:1-7</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4785360"/>
          </a:xfrm>
          <a:prstGeom prst="rect">
            <a:avLst/>
          </a:prstGeom>
        </p:spPr>
      </p:pic>
      <p:sp>
        <p:nvSpPr>
          <p:cNvPr id="4" name="Rectangle 2"/>
          <p:cNvSpPr txBox="1">
            <a:spLocks noChangeArrowheads="1"/>
          </p:cNvSpPr>
          <p:nvPr/>
        </p:nvSpPr>
        <p:spPr bwMode="auto">
          <a:xfrm>
            <a:off x="0" y="674511"/>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Honor God in your </a:t>
            </a:r>
            <a:r>
              <a:rPr lang="en-US" sz="6600" b="1" dirty="0">
                <a:solidFill>
                  <a:srgbClr val="FFFF00"/>
                </a:solidFill>
                <a:effectLst>
                  <a:glow rad="127000">
                    <a:schemeClr val="tx1"/>
                  </a:glow>
                </a:effectLst>
                <a:latin typeface="Arial" charset="0"/>
                <a:ea typeface="ＭＳ Ｐゴシック" charset="0"/>
                <a:cs typeface="ＭＳ Ｐゴシック" charset="0"/>
              </a:rPr>
              <a:t>worship</a:t>
            </a:r>
            <a:r>
              <a:rPr lang="en-US" sz="6600" b="1" dirty="0">
                <a:effectLst>
                  <a:glow rad="127000">
                    <a:schemeClr val="tx1"/>
                  </a:glow>
                </a:effectLst>
                <a:latin typeface="Arial" charset="0"/>
                <a:ea typeface="ＭＳ Ｐゴシック" charset="0"/>
                <a:cs typeface="ＭＳ Ｐゴシック" charset="0"/>
              </a:rPr>
              <a:t> and </a:t>
            </a:r>
            <a:r>
              <a:rPr lang="en-US" sz="6600" b="1" dirty="0" smtClean="0">
                <a:solidFill>
                  <a:srgbClr val="FFFF00"/>
                </a:solidFill>
                <a:effectLst>
                  <a:glow rad="127000">
                    <a:schemeClr val="tx1"/>
                  </a:glow>
                </a:effectLst>
                <a:latin typeface="Arial" charset="0"/>
                <a:ea typeface="ＭＳ Ｐゴシック" charset="0"/>
                <a:cs typeface="ＭＳ Ｐゴシック" charset="0"/>
              </a:rPr>
              <a:t>vows</a:t>
            </a:r>
            <a:r>
              <a:rPr lang="en-US" sz="6600" b="1" dirty="0" smtClean="0">
                <a:effectLst>
                  <a:glow rad="127000">
                    <a:schemeClr val="tx1"/>
                  </a:glow>
                </a:effectLst>
                <a:latin typeface="Arial" charset="0"/>
                <a:ea typeface="ＭＳ Ｐゴシック" charset="0"/>
                <a:cs typeface="ＭＳ Ｐゴシック" charset="0"/>
              </a:rPr>
              <a:t>.</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254509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23913"/>
            <a:ext cx="6084888" cy="60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41332" y="620688"/>
            <a:ext cx="4374445" cy="518477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"In my worship, I need to…"</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5764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80635" cy="4445000"/>
          </a:xfrm>
          <a:prstGeom prst="rect">
            <a:avLst/>
          </a:prstGeom>
        </p:spPr>
      </p:pic>
      <p:sp>
        <p:nvSpPr>
          <p:cNvPr id="13312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45000"/>
            <a:ext cx="9143999" cy="241300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"In my vows, I need to…"</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77182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0"/>
            <a:ext cx="4566909" cy="6858000"/>
          </a:xfrm>
          <a:prstGeom prst="rect">
            <a:avLst/>
          </a:prstGeom>
        </p:spPr>
      </p:pic>
      <p:sp>
        <p:nvSpPr>
          <p:cNvPr id="900098" name="Rectangle 2"/>
          <p:cNvSpPr>
            <a:spLocks noGrp="1" noChangeArrowheads="1"/>
          </p:cNvSpPr>
          <p:nvPr>
            <p:ph type="ctrTitle"/>
          </p:nvPr>
        </p:nvSpPr>
        <p:spPr>
          <a:xfrm>
            <a:off x="107504" y="116632"/>
            <a:ext cx="4459404" cy="941701"/>
          </a:xfrm>
          <a:effectLst>
            <a:outerShdw blurRad="63500" dist="35921" dir="2700000" algn="ctr" rotWithShape="0">
              <a:schemeClr val="tx2">
                <a:alpha val="74998"/>
              </a:schemeClr>
            </a:outerShdw>
          </a:effectLst>
          <a:extLst/>
        </p:spPr>
        <p:txBody>
          <a:bodyPr/>
          <a:lstStyle/>
          <a:p>
            <a:pPr>
              <a:defRPr/>
            </a:pPr>
            <a:r>
              <a:rPr lang="en-US" sz="2400" b="1" dirty="0" smtClean="0">
                <a:effectLst>
                  <a:glow rad="127000">
                    <a:schemeClr val="tx1"/>
                  </a:glow>
                </a:effectLst>
                <a:latin typeface="Arial" charset="0"/>
                <a:ea typeface="ＭＳ Ｐゴシック" charset="0"/>
                <a:cs typeface="ＭＳ Ｐゴシック" charset="0"/>
              </a:rPr>
              <a:t>A. W. Tozer</a:t>
            </a:r>
            <a:r>
              <a:rPr lang="en-US" sz="2400" b="1" dirty="0">
                <a:effectLst>
                  <a:glow rad="127000">
                    <a:schemeClr val="tx1"/>
                  </a:glow>
                </a:effectLst>
                <a:latin typeface="Arial" charset="0"/>
                <a:ea typeface="ＭＳ Ｐゴシック" charset="0"/>
                <a:cs typeface="ＭＳ Ｐゴシック" charset="0"/>
              </a:rPr>
              <a:t>, </a:t>
            </a:r>
            <a:r>
              <a:rPr lang="en-US" sz="2400" b="1" dirty="0" smtClean="0">
                <a:effectLst>
                  <a:glow rad="127000">
                    <a:schemeClr val="tx1"/>
                  </a:glow>
                </a:effectLst>
                <a:latin typeface="Arial" charset="0"/>
                <a:ea typeface="ＭＳ Ｐゴシック" charset="0"/>
                <a:cs typeface="ＭＳ Ｐゴシック" charset="0"/>
              </a:rPr>
              <a:t/>
            </a:r>
            <a:br>
              <a:rPr lang="en-US" sz="2400" b="1" dirty="0" smtClean="0">
                <a:effectLst>
                  <a:glow rad="127000">
                    <a:schemeClr val="tx1"/>
                  </a:glow>
                </a:effectLst>
                <a:latin typeface="Arial" charset="0"/>
                <a:ea typeface="ＭＳ Ｐゴシック" charset="0"/>
                <a:cs typeface="ＭＳ Ｐゴシック" charset="0"/>
              </a:rPr>
            </a:br>
            <a:r>
              <a:rPr lang="en-US" sz="2400" b="1" i="1" dirty="0" smtClean="0">
                <a:effectLst>
                  <a:glow rad="127000">
                    <a:schemeClr val="tx1"/>
                  </a:glow>
                </a:effectLst>
                <a:latin typeface="Arial" charset="0"/>
                <a:ea typeface="ＭＳ Ｐゴシック" charset="0"/>
                <a:cs typeface="ＭＳ Ｐゴシック" charset="0"/>
              </a:rPr>
              <a:t>Worship</a:t>
            </a:r>
            <a:r>
              <a:rPr lang="en-US" sz="2400" b="1" i="1" dirty="0">
                <a:effectLst>
                  <a:glow rad="127000">
                    <a:schemeClr val="tx1"/>
                  </a:glow>
                </a:effectLst>
                <a:latin typeface="Arial" charset="0"/>
                <a:ea typeface="ＭＳ Ｐゴシック" charset="0"/>
                <a:cs typeface="ＭＳ Ｐゴシック" charset="0"/>
              </a:rPr>
              <a:t>: The Missing Jewel</a:t>
            </a:r>
            <a:r>
              <a:rPr lang="en-US" sz="2400" b="1" dirty="0">
                <a:effectLst>
                  <a:glow rad="127000">
                    <a:schemeClr val="tx1"/>
                  </a:glow>
                </a:effectLst>
                <a:latin typeface="Arial" charset="0"/>
                <a:ea typeface="ＭＳ Ｐゴシック" charset="0"/>
                <a:cs typeface="ＭＳ Ｐゴシック" charset="0"/>
              </a:rPr>
              <a:t>, 7-</a:t>
            </a:r>
            <a:r>
              <a:rPr lang="en-US" sz="2400" b="1" dirty="0" smtClean="0">
                <a:effectLst>
                  <a:glow rad="127000">
                    <a:schemeClr val="tx1"/>
                  </a:glow>
                </a:effectLst>
                <a:latin typeface="Arial" charset="0"/>
                <a:ea typeface="ＭＳ Ｐゴシック" charset="0"/>
                <a:cs typeface="ＭＳ Ｐゴシック" charset="0"/>
              </a:rPr>
              <a:t>8 </a:t>
            </a:r>
            <a:endParaRPr lang="en-US" sz="2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642263" y="0"/>
            <a:ext cx="4459404"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"Man </a:t>
            </a:r>
            <a:r>
              <a:rPr lang="en-US" sz="2800" b="1" dirty="0">
                <a:effectLst>
                  <a:glow rad="127000">
                    <a:schemeClr val="tx1"/>
                  </a:glow>
                </a:effectLst>
                <a:latin typeface="Arial" charset="0"/>
                <a:ea typeface="ＭＳ Ｐゴシック" charset="0"/>
                <a:cs typeface="ＭＳ Ｐゴシック" charset="0"/>
              </a:rPr>
              <a:t>was made to worship God.  God gave to him a harp and said, </a:t>
            </a:r>
            <a:r>
              <a:rPr lang="fr-FR"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Here </a:t>
            </a:r>
            <a:r>
              <a:rPr lang="en-US" sz="2800" b="1" dirty="0">
                <a:effectLst>
                  <a:glow rad="127000">
                    <a:schemeClr val="tx1"/>
                  </a:glow>
                </a:effectLst>
                <a:latin typeface="Arial" charset="0"/>
                <a:ea typeface="ＭＳ Ｐゴシック" charset="0"/>
                <a:cs typeface="ＭＳ Ｐゴシック" charset="0"/>
              </a:rPr>
              <a:t>above all the creatures that I have made and created, I have given you the largest harp.  I put more strings on your instrument and I have given you a wider range than I have given to any other creature.  You can worship Me in a manner that no other creature </a:t>
            </a:r>
            <a:r>
              <a:rPr lang="en-US" sz="2800" b="1" dirty="0" smtClean="0">
                <a:effectLst>
                  <a:glow rad="127000">
                    <a:schemeClr val="tx1"/>
                  </a:glow>
                </a:effectLst>
                <a:latin typeface="Arial" charset="0"/>
                <a:ea typeface="ＭＳ Ｐゴシック" charset="0"/>
                <a:cs typeface="ＭＳ Ｐゴシック" charset="0"/>
              </a:rPr>
              <a:t>can."</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7331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116632"/>
            <a:ext cx="4459404" cy="941701"/>
          </a:xfrm>
          <a:effectLst>
            <a:outerShdw blurRad="63500" dist="35921" dir="2700000" algn="ctr" rotWithShape="0">
              <a:schemeClr val="tx2">
                <a:alpha val="74998"/>
              </a:schemeClr>
            </a:outerShdw>
          </a:effectLst>
          <a:extLst/>
        </p:spPr>
        <p:txBody>
          <a:bodyPr/>
          <a:lstStyle/>
          <a:p>
            <a:pPr>
              <a:defRPr/>
            </a:pPr>
            <a:r>
              <a:rPr lang="en-US" sz="2400" b="1" dirty="0" smtClean="0">
                <a:effectLst>
                  <a:glow rad="127000">
                    <a:schemeClr val="tx1"/>
                  </a:glow>
                </a:effectLst>
                <a:latin typeface="Arial" charset="0"/>
                <a:ea typeface="ＭＳ Ｐゴシック" charset="0"/>
                <a:cs typeface="ＭＳ Ｐゴシック" charset="0"/>
              </a:rPr>
              <a:t>A. W. Tozer</a:t>
            </a:r>
            <a:r>
              <a:rPr lang="en-US" sz="2400" b="1" dirty="0">
                <a:effectLst>
                  <a:glow rad="127000">
                    <a:schemeClr val="tx1"/>
                  </a:glow>
                </a:effectLst>
                <a:latin typeface="Arial" charset="0"/>
                <a:ea typeface="ＭＳ Ｐゴシック" charset="0"/>
                <a:cs typeface="ＭＳ Ｐゴシック" charset="0"/>
              </a:rPr>
              <a:t>, </a:t>
            </a:r>
            <a:r>
              <a:rPr lang="en-US" sz="2400" b="1" dirty="0" smtClean="0">
                <a:effectLst>
                  <a:glow rad="127000">
                    <a:schemeClr val="tx1"/>
                  </a:glow>
                </a:effectLst>
                <a:latin typeface="Arial" charset="0"/>
                <a:ea typeface="ＭＳ Ｐゴシック" charset="0"/>
                <a:cs typeface="ＭＳ Ｐゴシック" charset="0"/>
              </a:rPr>
              <a:t/>
            </a:r>
            <a:br>
              <a:rPr lang="en-US" sz="2400" b="1" dirty="0" smtClean="0">
                <a:effectLst>
                  <a:glow rad="127000">
                    <a:schemeClr val="tx1"/>
                  </a:glow>
                </a:effectLst>
                <a:latin typeface="Arial" charset="0"/>
                <a:ea typeface="ＭＳ Ｐゴシック" charset="0"/>
                <a:cs typeface="ＭＳ Ｐゴシック" charset="0"/>
              </a:rPr>
            </a:br>
            <a:r>
              <a:rPr lang="en-US" sz="2400" b="1" i="1" dirty="0" smtClean="0">
                <a:effectLst>
                  <a:glow rad="127000">
                    <a:schemeClr val="tx1"/>
                  </a:glow>
                </a:effectLst>
                <a:latin typeface="Arial" charset="0"/>
                <a:ea typeface="ＭＳ Ｐゴシック" charset="0"/>
                <a:cs typeface="ＭＳ Ｐゴシック" charset="0"/>
              </a:rPr>
              <a:t>Worship</a:t>
            </a:r>
            <a:r>
              <a:rPr lang="en-US" sz="2400" b="1" i="1" dirty="0">
                <a:effectLst>
                  <a:glow rad="127000">
                    <a:schemeClr val="tx1"/>
                  </a:glow>
                </a:effectLst>
                <a:latin typeface="Arial" charset="0"/>
                <a:ea typeface="ＭＳ Ｐゴシック" charset="0"/>
                <a:cs typeface="ＭＳ Ｐゴシック" charset="0"/>
              </a:rPr>
              <a:t>: The Missing Jewel</a:t>
            </a:r>
            <a:r>
              <a:rPr lang="en-US" sz="2400" b="1" dirty="0">
                <a:effectLst>
                  <a:glow rad="127000">
                    <a:schemeClr val="tx1"/>
                  </a:glow>
                </a:effectLst>
                <a:latin typeface="Arial" charset="0"/>
                <a:ea typeface="ＭＳ Ｐゴシック" charset="0"/>
                <a:cs typeface="ＭＳ Ｐゴシック" charset="0"/>
              </a:rPr>
              <a:t>, 7-</a:t>
            </a:r>
            <a:r>
              <a:rPr lang="en-US" sz="2400" b="1" dirty="0" smtClean="0">
                <a:effectLst>
                  <a:glow rad="127000">
                    <a:schemeClr val="tx1"/>
                  </a:glow>
                </a:effectLst>
                <a:latin typeface="Arial" charset="0"/>
                <a:ea typeface="ＭＳ Ｐゴシック" charset="0"/>
                <a:cs typeface="ＭＳ Ｐゴシック" charset="0"/>
              </a:rPr>
              <a:t>8 </a:t>
            </a:r>
            <a:endParaRPr lang="en-US" sz="2400" b="1" dirty="0">
              <a:effectLst>
                <a:glow rad="127000">
                  <a:schemeClr val="tx1"/>
                </a:glow>
              </a:effectLst>
              <a:latin typeface="Arial"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0"/>
            <a:ext cx="4566909" cy="6858000"/>
          </a:xfrm>
          <a:prstGeom prst="rect">
            <a:avLst/>
          </a:prstGeom>
        </p:spPr>
      </p:pic>
      <p:sp>
        <p:nvSpPr>
          <p:cNvPr id="5" name="Rectangle 2"/>
          <p:cNvSpPr txBox="1">
            <a:spLocks noChangeArrowheads="1"/>
          </p:cNvSpPr>
          <p:nvPr/>
        </p:nvSpPr>
        <p:spPr bwMode="auto">
          <a:xfrm>
            <a:off x="3287986" y="0"/>
            <a:ext cx="5813682"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"And </a:t>
            </a:r>
            <a:r>
              <a:rPr lang="en-US" sz="2800" b="1" dirty="0">
                <a:effectLst>
                  <a:glow rad="127000">
                    <a:schemeClr val="tx1"/>
                  </a:glow>
                </a:effectLst>
                <a:latin typeface="Arial" charset="0"/>
                <a:ea typeface="ＭＳ Ｐゴシック" charset="0"/>
                <a:cs typeface="ＭＳ Ｐゴシック" charset="0"/>
              </a:rPr>
              <a:t>when he sinned, man took that instrument and threw it down into the mud and there it has lain for centuries, rusted, broken, unstrung; and man, instead of playing a harp like the angels and seeking to worship God in all of his activities, is ego-centered and turns in on himself and sulks and swears, and laughs and sings, but </a:t>
            </a:r>
            <a:r>
              <a:rPr lang="en-US" sz="2800" b="1" dirty="0" smtClean="0">
                <a:effectLst>
                  <a:glow rad="127000">
                    <a:schemeClr val="tx1"/>
                  </a:glow>
                </a:effectLst>
                <a:latin typeface="Arial" charset="0"/>
                <a:ea typeface="ＭＳ Ｐゴシック" charset="0"/>
                <a:cs typeface="ＭＳ Ｐゴシック" charset="0"/>
              </a:rPr>
              <a:t>it</a:t>
            </a:r>
            <a:r>
              <a:rPr lang="fr-FR"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s </a:t>
            </a:r>
            <a:r>
              <a:rPr lang="en-US" sz="2800" b="1" dirty="0">
                <a:effectLst>
                  <a:glow rad="127000">
                    <a:schemeClr val="tx1"/>
                  </a:glow>
                </a:effectLst>
                <a:latin typeface="Arial" charset="0"/>
                <a:ea typeface="ＭＳ Ｐゴシック" charset="0"/>
                <a:cs typeface="ＭＳ Ｐゴシック" charset="0"/>
              </a:rPr>
              <a:t>all without joy and without worship… Worship is the missing jewel in the modern </a:t>
            </a:r>
            <a:r>
              <a:rPr lang="en-US" sz="2800" b="1" dirty="0" smtClean="0">
                <a:effectLst>
                  <a:glow rad="127000">
                    <a:schemeClr val="tx1"/>
                  </a:glow>
                </a:effectLst>
                <a:latin typeface="Arial" charset="0"/>
                <a:ea typeface="ＭＳ Ｐゴシック" charset="0"/>
                <a:cs typeface="ＭＳ Ｐゴシック" charset="0"/>
              </a:rPr>
              <a:t>evangelicalism."</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5004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1966322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0014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13"/>
          <p:cNvGrpSpPr>
            <a:grpSpLocks/>
          </p:cNvGrpSpPr>
          <p:nvPr/>
        </p:nvGrpSpPr>
        <p:grpSpPr bwMode="auto">
          <a:xfrm>
            <a:off x="6083300" y="1136650"/>
            <a:ext cx="1289050" cy="1435100"/>
            <a:chOff x="1084" y="711"/>
            <a:chExt cx="2950" cy="2769"/>
          </a:xfrm>
        </p:grpSpPr>
        <p:grpSp>
          <p:nvGrpSpPr>
            <p:cNvPr id="84047" name="Group 114"/>
            <p:cNvGrpSpPr>
              <a:grpSpLocks/>
            </p:cNvGrpSpPr>
            <p:nvPr/>
          </p:nvGrpSpPr>
          <p:grpSpPr bwMode="auto">
            <a:xfrm>
              <a:off x="1084" y="711"/>
              <a:ext cx="2950" cy="2769"/>
              <a:chOff x="2707" y="548"/>
              <a:chExt cx="2950" cy="2769"/>
            </a:xfrm>
          </p:grpSpPr>
          <p:grpSp>
            <p:nvGrpSpPr>
              <p:cNvPr id="84053" name="Group 115"/>
              <p:cNvGrpSpPr>
                <a:grpSpLocks/>
              </p:cNvGrpSpPr>
              <p:nvPr/>
            </p:nvGrpSpPr>
            <p:grpSpPr bwMode="auto">
              <a:xfrm>
                <a:off x="3180" y="1046"/>
                <a:ext cx="2105" cy="1421"/>
                <a:chOff x="578" y="2316"/>
                <a:chExt cx="2105" cy="1421"/>
              </a:xfrm>
            </p:grpSpPr>
            <p:sp>
              <p:nvSpPr>
                <p:cNvPr id="8405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5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pic>
            <p:nvPicPr>
              <p:cNvPr id="8405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4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4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5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5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5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83970" name="Group 113"/>
          <p:cNvGrpSpPr>
            <a:grpSpLocks/>
          </p:cNvGrpSpPr>
          <p:nvPr/>
        </p:nvGrpSpPr>
        <p:grpSpPr bwMode="auto">
          <a:xfrm>
            <a:off x="6083300" y="3154363"/>
            <a:ext cx="1289050" cy="1435100"/>
            <a:chOff x="1084" y="711"/>
            <a:chExt cx="2950" cy="2769"/>
          </a:xfrm>
        </p:grpSpPr>
        <p:grpSp>
          <p:nvGrpSpPr>
            <p:cNvPr id="84037" name="Group 114"/>
            <p:cNvGrpSpPr>
              <a:grpSpLocks/>
            </p:cNvGrpSpPr>
            <p:nvPr/>
          </p:nvGrpSpPr>
          <p:grpSpPr bwMode="auto">
            <a:xfrm>
              <a:off x="1084" y="711"/>
              <a:ext cx="2950" cy="2769"/>
              <a:chOff x="2707" y="548"/>
              <a:chExt cx="2950" cy="2769"/>
            </a:xfrm>
          </p:grpSpPr>
          <p:grpSp>
            <p:nvGrpSpPr>
              <p:cNvPr id="84043" name="Group 115"/>
              <p:cNvGrpSpPr>
                <a:grpSpLocks/>
              </p:cNvGrpSpPr>
              <p:nvPr/>
            </p:nvGrpSpPr>
            <p:grpSpPr bwMode="auto">
              <a:xfrm>
                <a:off x="3180" y="1046"/>
                <a:ext cx="2105" cy="1421"/>
                <a:chOff x="578" y="2316"/>
                <a:chExt cx="2105" cy="1421"/>
              </a:xfrm>
            </p:grpSpPr>
            <p:sp>
              <p:nvSpPr>
                <p:cNvPr id="8404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4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pic>
            <p:nvPicPr>
              <p:cNvPr id="8404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3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3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4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4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4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83972"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73"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74"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14FFB"/>
                </a:solidFill>
                <a:latin typeface="Times" charset="0"/>
                <a:ea typeface="ＭＳ Ｐゴシック" charset="0"/>
                <a:cs typeface="ＭＳ Ｐゴシック" charset="0"/>
              </a:rPr>
              <a:t> </a:t>
            </a:r>
            <a:r>
              <a:rPr lang="en-US" sz="2400" b="1">
                <a:solidFill>
                  <a:srgbClr val="114FFB"/>
                </a:solidFill>
                <a:latin typeface="Times" charset="0"/>
                <a:ea typeface="ＭＳ Ｐゴシック" charset="0"/>
                <a:cs typeface="ＭＳ Ｐゴシック" charset="0"/>
              </a:rPr>
              <a:t>ROYALTY</a:t>
            </a:r>
          </a:p>
        </p:txBody>
      </p:sp>
      <p:sp>
        <p:nvSpPr>
          <p:cNvPr id="8397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2000" b="1">
                <a:solidFill>
                  <a:srgbClr val="003399"/>
                </a:solidFill>
                <a:latin typeface="Times" pitchFamily="-112" charset="0"/>
                <a:ea typeface="ＭＳ Ｐゴシック" charset="0"/>
                <a:cs typeface="ＭＳ Ｐゴシック" charset="0"/>
              </a:rPr>
              <a:t>ca. 1000 B.C.</a:t>
            </a:r>
          </a:p>
        </p:txBody>
      </p:sp>
      <p:sp>
        <p:nvSpPr>
          <p:cNvPr id="83977"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7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14FFB"/>
                </a:solidFill>
                <a:latin typeface="Times" charset="0"/>
                <a:ea typeface="ＭＳ Ｐゴシック" charset="0"/>
                <a:cs typeface="ＭＳ Ｐゴシック"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83981"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82"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600">
                <a:solidFill>
                  <a:srgbClr val="114FFB"/>
                </a:solidFill>
                <a:latin typeface="Times" pitchFamily="-112" charset="0"/>
                <a:ea typeface="ＭＳ Ｐゴシック" charset="0"/>
                <a:cs typeface="ＭＳ Ｐゴシック" charset="0"/>
              </a:rPr>
              <a:t>A </a:t>
            </a:r>
            <a:r>
              <a:rPr lang="en-US" sz="6000">
                <a:solidFill>
                  <a:srgbClr val="114FFB"/>
                </a:solidFill>
                <a:latin typeface="Times" pitchFamily="-112" charset="0"/>
                <a:ea typeface="ＭＳ Ｐゴシック" charset="0"/>
                <a:cs typeface="ＭＳ Ｐゴシック" charset="0"/>
              </a:rPr>
              <a:t>R</a:t>
            </a:r>
            <a:r>
              <a:rPr lang="en-US" sz="3600">
                <a:solidFill>
                  <a:srgbClr val="114FFB"/>
                </a:solidFill>
                <a:latin typeface="Times" pitchFamily="-112" charset="0"/>
                <a:ea typeface="ＭＳ Ｐゴシック" charset="0"/>
                <a:cs typeface="ＭＳ Ｐゴシック" charset="0"/>
              </a:rPr>
              <a:t> C</a:t>
            </a:r>
          </a:p>
        </p:txBody>
      </p:sp>
      <p:sp>
        <p:nvSpPr>
          <p:cNvPr id="83984"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85"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86"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87"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88"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89"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90"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91"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92"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93"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94"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95"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3996"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540705" name="Rectangle 33"/>
          <p:cNvSpPr>
            <a:spLocks noChangeArrowheads="1"/>
          </p:cNvSpPr>
          <p:nvPr/>
        </p:nvSpPr>
        <p:spPr bwMode="auto">
          <a:xfrm>
            <a:off x="6488113" y="1319213"/>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600" b="1">
                <a:solidFill>
                  <a:srgbClr val="114FFB"/>
                </a:solidFill>
                <a:latin typeface="Kosher-Normal" charset="0"/>
                <a:ea typeface="ＭＳ Ｐゴシック" charset="0"/>
                <a:cs typeface="ＭＳ Ｐゴシック" charset="0"/>
              </a:rPr>
              <a:t>DC</a:t>
            </a:r>
            <a:endParaRPr lang="en-US" sz="2800" b="1">
              <a:solidFill>
                <a:srgbClr val="114FFB"/>
              </a:solidFill>
              <a:latin typeface="Times" charset="0"/>
              <a:ea typeface="ＭＳ Ｐゴシック" charset="0"/>
              <a:cs typeface="ＭＳ Ｐゴシック" charset="0"/>
            </a:endParaRPr>
          </a:p>
        </p:txBody>
      </p:sp>
      <p:sp>
        <p:nvSpPr>
          <p:cNvPr id="540706" name="Rectangle 34"/>
          <p:cNvSpPr>
            <a:spLocks noChangeArrowheads="1"/>
          </p:cNvSpPr>
          <p:nvPr/>
        </p:nvSpPr>
        <p:spPr bwMode="auto">
          <a:xfrm>
            <a:off x="6315075" y="2159000"/>
            <a:ext cx="3052763" cy="95091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b="1" i="1" dirty="0">
                <a:solidFill>
                  <a:srgbClr val="114FFB"/>
                </a:solidFill>
                <a:latin typeface="Helvetica" pitchFamily="-112" charset="0"/>
                <a:ea typeface="ＭＳ Ｐゴシック" charset="0"/>
                <a:cs typeface="ＭＳ Ｐゴシック" charset="0"/>
              </a:rPr>
              <a:t>2 Sam. 7: 4-16</a:t>
            </a:r>
          </a:p>
          <a:p>
            <a:pPr defTabSz="914400" eaLnBrk="0" fontAlgn="base" hangingPunct="0">
              <a:spcBef>
                <a:spcPct val="0"/>
              </a:spcBef>
              <a:spcAft>
                <a:spcPct val="0"/>
              </a:spcAft>
              <a:defRPr/>
            </a:pPr>
            <a:r>
              <a:rPr lang="en-US" sz="2800" b="1" i="1" dirty="0">
                <a:solidFill>
                  <a:srgbClr val="114FFB"/>
                </a:solidFill>
                <a:latin typeface="Helvetica" pitchFamily="-112" charset="0"/>
                <a:ea typeface="ＭＳ Ｐゴシック" charset="0"/>
                <a:cs typeface="ＭＳ Ｐゴシック" charset="0"/>
              </a:rPr>
              <a:t>1 Chron. 17:3-15</a:t>
            </a: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200" y="984250"/>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a:solidFill>
                  <a:srgbClr val="FFFFFF"/>
                </a:solidFill>
                <a:latin typeface="Comic Sans MS" pitchFamily="-112" charset="0"/>
                <a:ea typeface="ＭＳ Ｐゴシック" charset="0"/>
                <a:cs typeface="ＭＳ Ｐゴシック" charset="0"/>
              </a:rPr>
              <a:t>1 Kings 11:4-13</a:t>
            </a: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FFFF00"/>
                  </a:solidFill>
                  <a:latin typeface="Comic Sans MS" pitchFamily="-112" charset="0"/>
                  <a:ea typeface="ＭＳ Ｐゴシック" charset="0"/>
                  <a:cs typeface="ＭＳ Ｐゴシック" charset="0"/>
                </a:rPr>
                <a:t>The Mount of Olives</a:t>
              </a: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4003"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38</a:t>
            </a:r>
          </a:p>
        </p:txBody>
      </p:sp>
      <p:sp>
        <p:nvSpPr>
          <p:cNvPr id="84005"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4</a:t>
            </a:r>
            <a:endParaRPr lang="en-US" sz="1600">
              <a:solidFill>
                <a:srgbClr val="FFA27C"/>
              </a:solidFill>
              <a:latin typeface="Comic Sans MS" charset="0"/>
            </a:endParaRPr>
          </a:p>
        </p:txBody>
      </p:sp>
      <p:sp>
        <p:nvSpPr>
          <p:cNvPr id="84006"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grpSp>
        <p:nvGrpSpPr>
          <p:cNvPr id="84007" name="Group 115"/>
          <p:cNvGrpSpPr>
            <a:grpSpLocks/>
          </p:cNvGrpSpPr>
          <p:nvPr/>
        </p:nvGrpSpPr>
        <p:grpSpPr bwMode="auto">
          <a:xfrm>
            <a:off x="8018463" y="3436938"/>
            <a:ext cx="981075" cy="1843087"/>
            <a:chOff x="5051" y="2165"/>
            <a:chExt cx="618" cy="1161"/>
          </a:xfrm>
        </p:grpSpPr>
        <p:grpSp>
          <p:nvGrpSpPr>
            <p:cNvPr id="84014" name="Group 116"/>
            <p:cNvGrpSpPr>
              <a:grpSpLocks/>
            </p:cNvGrpSpPr>
            <p:nvPr/>
          </p:nvGrpSpPr>
          <p:grpSpPr bwMode="auto">
            <a:xfrm>
              <a:off x="5051" y="2165"/>
              <a:ext cx="618" cy="1161"/>
              <a:chOff x="5051" y="2165"/>
              <a:chExt cx="618" cy="1161"/>
            </a:xfrm>
          </p:grpSpPr>
          <p:sp>
            <p:nvSpPr>
              <p:cNvPr id="84016"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17"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18"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19"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20"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21"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22"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23"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24"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25"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26"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27"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28"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29"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30"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31"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84032" name="Rectangle 133"/>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ROYALTY</a:t>
                </a:r>
              </a:p>
            </p:txBody>
          </p:sp>
        </p:grpSp>
        <p:sp>
          <p:nvSpPr>
            <p:cNvPr id="84015" name="Rectangle 13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4010"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dirty="0">
                  <a:solidFill>
                    <a:srgbClr val="FFFFFF"/>
                  </a:solidFill>
                  <a:effectLst>
                    <a:outerShdw blurRad="50800" dist="63500" dir="2700000" algn="tl" rotWithShape="0">
                      <a:srgbClr val="000000"/>
                    </a:outerShdw>
                  </a:effectLst>
                  <a:latin typeface="Comic Sans MS" pitchFamily="-112" charset="0"/>
                  <a:ea typeface="ＭＳ Ｐゴシック" charset="0"/>
                  <a:cs typeface="ＭＳ Ｐゴシック" charset="0"/>
                </a:rPr>
                <a:t>The Temple Mount</a:t>
              </a: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b="1" i="1">
                <a:solidFill>
                  <a:srgbClr val="FFFF00"/>
                </a:solidFill>
                <a:latin typeface="Comic Sans MS" charset="0"/>
                <a:ea typeface="ＭＳ Ｐゴシック" charset="0"/>
                <a:cs typeface="ＭＳ Ｐゴシック" charset="0"/>
              </a:rPr>
              <a:t>IDOL WORSHIP!</a:t>
            </a:r>
          </a:p>
        </p:txBody>
      </p:sp>
    </p:spTree>
    <p:extLst>
      <p:ext uri="{BB962C8B-B14F-4D97-AF65-F5344CB8AC3E}">
        <p14:creationId xmlns:p14="http://schemas.microsoft.com/office/powerpoint/2010/main" val="415012712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Our Study in Ecclesiastes</a:t>
            </a:r>
            <a:endParaRPr lang="en-US"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Work &amp; Wisdom 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Last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530251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1578</TotalTime>
  <Words>3545</Words>
  <Application>Microsoft Macintosh PowerPoint</Application>
  <PresentationFormat>On-screen Show (4:3)</PresentationFormat>
  <Paragraphs>332</Paragraphs>
  <Slides>77</Slides>
  <Notes>76</Notes>
  <HiddenSlides>0</HiddenSlides>
  <MMClips>0</MMClips>
  <ScaleCrop>false</ScaleCrop>
  <HeadingPairs>
    <vt:vector size="4" baseType="variant">
      <vt:variant>
        <vt:lpstr>Theme</vt:lpstr>
      </vt:variant>
      <vt:variant>
        <vt:i4>4</vt:i4>
      </vt:variant>
      <vt:variant>
        <vt:lpstr>Slide Titles</vt:lpstr>
      </vt:variant>
      <vt:variant>
        <vt:i4>77</vt:i4>
      </vt:variant>
    </vt:vector>
  </HeadingPairs>
  <TitlesOfParts>
    <vt:vector size="81" baseType="lpstr">
      <vt:lpstr>49_Blank Presentation</vt:lpstr>
      <vt:lpstr>46_Blank Presentation</vt:lpstr>
      <vt:lpstr>untitled 3</vt:lpstr>
      <vt:lpstr>1_Default Design</vt:lpstr>
      <vt:lpstr>How to Honor God</vt:lpstr>
      <vt:lpstr>Wife to Counselor…</vt:lpstr>
      <vt:lpstr>"Dear God, we had a good time at church today, but I wish you had been there." </vt:lpstr>
      <vt:lpstr>Do you struggle worshipping God?</vt:lpstr>
      <vt:lpstr>Awe!</vt:lpstr>
      <vt:lpstr>How can we honor God?</vt:lpstr>
      <vt:lpstr>Solomon's Temple</vt:lpstr>
      <vt:lpstr>IDOL WORSHIP!</vt:lpstr>
      <vt:lpstr>Our Study in Ecclesiastes</vt:lpstr>
      <vt:lpstr>How can we honor God?</vt:lpstr>
      <vt:lpstr>I. Honor God in your  worship (1-3). </vt:lpstr>
      <vt:lpstr>How to honor God in worship </vt:lpstr>
      <vt:lpstr>How to honor God in worship </vt:lpstr>
      <vt:lpstr>"Guard your steps when you go to the house of God" (5:1 NIV).</vt:lpstr>
      <vt:lpstr>Temple Court</vt:lpstr>
      <vt:lpstr>"Guard your steps when you go to the house of God" (5:1 NIV).</vt:lpstr>
      <vt:lpstr>Young Christians are often better worshippers.</vt:lpstr>
      <vt:lpstr>DTS</vt:lpstr>
      <vt:lpstr>Church Lethargy</vt:lpstr>
      <vt:lpstr>So how can you prepare to meet God?</vt:lpstr>
      <vt:lpstr>Go to sleep early &amp; arrive early to church</vt:lpstr>
      <vt:lpstr>Pray in natural settings</vt:lpstr>
      <vt:lpstr>Play background worship music</vt:lpstr>
      <vt:lpstr>How to honor God in worship </vt:lpstr>
      <vt:lpstr>Listen to God (5:1b-2)</vt:lpstr>
      <vt:lpstr>What does God want more? For us to listen or sacrifice?</vt:lpstr>
      <vt:lpstr>Weigh your words and thoughts carefully because of who God is (5:2). </vt:lpstr>
      <vt:lpstr>"Do not be quick with your mouth, do not be hasty in your heart to utter anything before God"  (5:2a NIV).</vt:lpstr>
      <vt:lpstr>"Do not be quick with your mouth, do not be hasty in your heart to utter anything before God"  (5:2a NIV).</vt:lpstr>
      <vt:lpstr>"Do not be quick with your mouth, do not be hasty in your heart to utter anything before God"  (5:2a NIV).</vt:lpstr>
      <vt:lpstr>"Do not be quick with your mouth, do not be hasty in your heart to utter anything before God"  (5:2a NIV).</vt:lpstr>
      <vt:lpstr>"Do not be quick with your mouth, do not be hasty in your heart to utter anything before God"  (5:2a NIV).</vt:lpstr>
      <vt:lpstr>Awesome God, puny man</vt:lpstr>
      <vt:lpstr>"…so let your words be few" (5:2c)</vt:lpstr>
      <vt:lpstr>Psalm 46:10</vt:lpstr>
      <vt:lpstr>How to honor God in worship </vt:lpstr>
      <vt:lpstr>"As a dream comes when there are many cares, so the speech of a fool when there are many words" (5:3 NIV).</vt:lpstr>
      <vt:lpstr>Wandering… What to do?</vt:lpstr>
      <vt:lpstr>Sitting in Prayer</vt:lpstr>
      <vt:lpstr>Pray standing up!</vt:lpstr>
      <vt:lpstr>How did they pray in the Bible?</vt:lpstr>
      <vt:lpstr>Scriptural Positions of Prayer</vt:lpstr>
      <vt:lpstr>Use Lists</vt:lpstr>
      <vt:lpstr>Pray with someone else</vt:lpstr>
      <vt:lpstr>Pray with someone else</vt:lpstr>
      <vt:lpstr>I. Honor God in your  worship (1-3). </vt:lpstr>
      <vt:lpstr>How to honor God in worship </vt:lpstr>
      <vt:lpstr>II. Honor God in your  vows (4-7). </vt:lpstr>
      <vt:lpstr>"When you make a vow to God, do not delay in fulfilling it.  He has no pleasure in fools; fulfill your vow" (5:4 NIV).</vt:lpstr>
      <vt:lpstr>What is a Vow?</vt:lpstr>
      <vt:lpstr>Wedding Vows</vt:lpstr>
      <vt:lpstr>My Vows</vt:lpstr>
      <vt:lpstr>"It is better not to vow than to make a vow and not fulfill it" (5:5 NIV).</vt:lpstr>
      <vt:lpstr>Covenant 1 of 5</vt:lpstr>
      <vt:lpstr>Covenant 1 of 5</vt:lpstr>
      <vt:lpstr>Covenant 2 of 5</vt:lpstr>
      <vt:lpstr>Covenant 3 of 5</vt:lpstr>
      <vt:lpstr>Covenant 4 of 5</vt:lpstr>
      <vt:lpstr>Covenant 5 of 5</vt:lpstr>
      <vt:lpstr>Dr. Don Sunukjian</vt:lpstr>
      <vt:lpstr>"Do not let your mouth lead you into sin. And do not protest to the temple messenger, 'My vow was a mistake'"  (5:6a NIV).</vt:lpstr>
      <vt:lpstr>"Why should God be angry at what you say and destroy the work of your hands?” (5:6b NIV).</vt:lpstr>
      <vt:lpstr>Ananias and Sapphira (Acts 5)</vt:lpstr>
      <vt:lpstr>Do you have an outstanding vow debt?</vt:lpstr>
      <vt:lpstr>$27 paycheck for the month</vt:lpstr>
      <vt:lpstr>"Much dreaming and many words are meaningless. Therefore stand in awe of God"  (5:7 NIV).</vt:lpstr>
      <vt:lpstr>Hebel literally means  "a breath, wind, or vapor"  (Prov. 21:6; Isa. 57:13).</vt:lpstr>
      <vt:lpstr>"Much dreaming and many words are meaningless. Therefore stand in awe of God"  (5:7 NIV).</vt:lpstr>
      <vt:lpstr>"Fear God"</vt:lpstr>
      <vt:lpstr>How can we honor God?</vt:lpstr>
      <vt:lpstr>Main Idea of 5:1-7</vt:lpstr>
      <vt:lpstr>"In my worship, I need to…"</vt:lpstr>
      <vt:lpstr>"In my vows, I need to…"</vt:lpstr>
      <vt:lpstr>A. W. Tozer,  Worship: The Missing Jewel, 7-8 </vt:lpstr>
      <vt:lpstr>A. W. Tozer,  Worship: The Missing Jewel, 7-8 </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140</cp:revision>
  <dcterms:created xsi:type="dcterms:W3CDTF">2014-08-02T06:39:19Z</dcterms:created>
  <dcterms:modified xsi:type="dcterms:W3CDTF">2018-08-04T06:14:34Z</dcterms:modified>
</cp:coreProperties>
</file>